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57" r:id="rId5"/>
    <p:sldId id="352" r:id="rId6"/>
    <p:sldId id="344" r:id="rId7"/>
    <p:sldId id="349" r:id="rId8"/>
    <p:sldId id="272" r:id="rId9"/>
    <p:sldId id="326" r:id="rId10"/>
    <p:sldId id="343" r:id="rId11"/>
    <p:sldId id="328" r:id="rId12"/>
    <p:sldId id="329" r:id="rId13"/>
    <p:sldId id="332" r:id="rId14"/>
    <p:sldId id="333" r:id="rId15"/>
    <p:sldId id="334" r:id="rId16"/>
    <p:sldId id="335" r:id="rId17"/>
    <p:sldId id="339" r:id="rId18"/>
    <p:sldId id="303" r:id="rId19"/>
    <p:sldId id="298" r:id="rId20"/>
    <p:sldId id="340" r:id="rId21"/>
    <p:sldId id="341" r:id="rId22"/>
  </p:sldIdLst>
  <p:sldSz cx="9144000" cy="6858000" type="screen4x3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" initials="Ro" lastIdx="2" clrIdx="0">
    <p:extLst>
      <p:ext uri="{19B8F6BF-5375-455C-9EA6-DF929625EA0E}">
        <p15:presenceInfo xmlns:p15="http://schemas.microsoft.com/office/powerpoint/2012/main" userId="S::jesse@stiftung-generationenzusammenhalt.org::4b9bf391-e9ff-4d02-99aa-c43f76229df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3B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5C18D6-074B-19E2-BC1C-0918DED0CF60}" v="280" dt="2025-06-05T18:08:16.696"/>
    <p1510:client id="{20EDAFD9-0778-4D26-BA82-5E7F27BC9BDF}" v="217" dt="2025-06-05T15:23:12.354"/>
    <p1510:client id="{744FA95D-863D-6311-FE51-53A8808FAD96}" v="8" dt="2025-06-05T18:30:16.993"/>
    <p1510:client id="{8FE88E56-B448-6296-24DF-CD78F8BBC57B}" v="85" dt="2025-06-05T15:45:21.162"/>
    <p1510:client id="{CCD327A0-1E6B-455D-A416-01357EC0C6C5}" v="456" dt="2025-06-05T15:56:09.154"/>
    <p1510:client id="{CE0727E0-8E8D-4712-88FD-3B05AC476107}" v="262" dt="2025-06-05T18:24:13.8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15E284C-F9F9-844D-801A-BA203B431A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F5D15D3-8CE2-A741-A88E-F595F65D401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50A8604-2081-704C-98BD-C0229CCB708D}" type="datetimeFigureOut">
              <a:rPr lang="de-DE"/>
              <a:pPr>
                <a:defRPr/>
              </a:pPr>
              <a:t>05.06.2025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D8EC0D1A-5B2C-9147-B0F6-DD77FF93CF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8BF96D8D-F455-7840-8381-04E59D484B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B9B0BB9-BA5C-BD46-BE57-87DBB1EEA68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3FD0FCA-84A0-194F-89C5-F2381EEAC0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8CD7C3-145C-1449-9FBF-4E3A06290CB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bildplatzhalter 1">
            <a:extLst>
              <a:ext uri="{FF2B5EF4-FFF2-40B4-BE49-F238E27FC236}">
                <a16:creationId xmlns:a16="http://schemas.microsoft.com/office/drawing/2014/main" id="{37ACE556-18D6-AF4D-84E9-7DBA79F293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izenplatzhalter 2">
            <a:extLst>
              <a:ext uri="{FF2B5EF4-FFF2-40B4-BE49-F238E27FC236}">
                <a16:creationId xmlns:a16="http://schemas.microsoft.com/office/drawing/2014/main" id="{F0900D47-3B7F-9F48-A596-70910175A4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altLang="de-DE"/>
              <a:t>Kulturleben</a:t>
            </a:r>
          </a:p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16387" name="Foliennummernplatzhalter 3">
            <a:extLst>
              <a:ext uri="{FF2B5EF4-FFF2-40B4-BE49-F238E27FC236}">
                <a16:creationId xmlns:a16="http://schemas.microsoft.com/office/drawing/2014/main" id="{767AE8EC-8E8A-F848-A6DD-0447E3D79B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1A57C2-C389-694F-B6F9-EC55F0C34B39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8209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Folienbildplatzhalter 1">
            <a:extLst>
              <a:ext uri="{FF2B5EF4-FFF2-40B4-BE49-F238E27FC236}">
                <a16:creationId xmlns:a16="http://schemas.microsoft.com/office/drawing/2014/main" id="{8572CE0B-DE79-994E-873A-6D3E7DD47B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izenplatzhalter 2">
            <a:extLst>
              <a:ext uri="{FF2B5EF4-FFF2-40B4-BE49-F238E27FC236}">
                <a16:creationId xmlns:a16="http://schemas.microsoft.com/office/drawing/2014/main" id="{1B9063BD-997A-9D49-BCF8-CECEB5D2C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3011" name="Foliennummernplatzhalter 3">
            <a:extLst>
              <a:ext uri="{FF2B5EF4-FFF2-40B4-BE49-F238E27FC236}">
                <a16:creationId xmlns:a16="http://schemas.microsoft.com/office/drawing/2014/main" id="{78E9953D-A5D6-904C-BEF6-1E8E6FCE7B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CC293C-5334-F24E-8E83-92F654B4CEA5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98032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lienbildplatzhalter 1">
            <a:extLst>
              <a:ext uri="{FF2B5EF4-FFF2-40B4-BE49-F238E27FC236}">
                <a16:creationId xmlns:a16="http://schemas.microsoft.com/office/drawing/2014/main" id="{7643EDFF-BB18-A84E-9316-490F16DD6D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Notizenplatzhalter 2">
            <a:extLst>
              <a:ext uri="{FF2B5EF4-FFF2-40B4-BE49-F238E27FC236}">
                <a16:creationId xmlns:a16="http://schemas.microsoft.com/office/drawing/2014/main" id="{9F34742C-E1E4-C64E-9795-68A5C74FF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5059" name="Foliennummernplatzhalter 3">
            <a:extLst>
              <a:ext uri="{FF2B5EF4-FFF2-40B4-BE49-F238E27FC236}">
                <a16:creationId xmlns:a16="http://schemas.microsoft.com/office/drawing/2014/main" id="{F5CE31F8-EA98-8F46-A755-3CA044E858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BFF05D-BC84-D642-80CF-08C0149F604E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98979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Folienbildplatzhalter 1">
            <a:extLst>
              <a:ext uri="{FF2B5EF4-FFF2-40B4-BE49-F238E27FC236}">
                <a16:creationId xmlns:a16="http://schemas.microsoft.com/office/drawing/2014/main" id="{D178CAF9-CB65-7B47-93AE-917D846FBD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izenplatzhalter 2">
            <a:extLst>
              <a:ext uri="{FF2B5EF4-FFF2-40B4-BE49-F238E27FC236}">
                <a16:creationId xmlns:a16="http://schemas.microsoft.com/office/drawing/2014/main" id="{CF2A7B6E-C212-C54A-8B5C-DAEF5B2F52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51203" name="Foliennummernplatzhalter 3">
            <a:extLst>
              <a:ext uri="{FF2B5EF4-FFF2-40B4-BE49-F238E27FC236}">
                <a16:creationId xmlns:a16="http://schemas.microsoft.com/office/drawing/2014/main" id="{9EB5A026-BBF2-3B47-91F0-587D132806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EAC2D-1469-2E41-A198-917AF3420BA1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19177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Folienbildplatzhalter 1">
            <a:extLst>
              <a:ext uri="{FF2B5EF4-FFF2-40B4-BE49-F238E27FC236}">
                <a16:creationId xmlns:a16="http://schemas.microsoft.com/office/drawing/2014/main" id="{138FDC8E-9F71-8B4B-BC4A-88FE3CD250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Notizenplatzhalter 2">
            <a:extLst>
              <a:ext uri="{FF2B5EF4-FFF2-40B4-BE49-F238E27FC236}">
                <a16:creationId xmlns:a16="http://schemas.microsoft.com/office/drawing/2014/main" id="{0832B4C6-9403-AC46-A68D-3D6B3E7B78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57347" name="Foliennummernplatzhalter 3">
            <a:extLst>
              <a:ext uri="{FF2B5EF4-FFF2-40B4-BE49-F238E27FC236}">
                <a16:creationId xmlns:a16="http://schemas.microsoft.com/office/drawing/2014/main" id="{D593B89D-86FD-024E-BDD0-A29D7601C9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86842B-3563-E64A-8823-64016D6F6154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28925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Folienbildplatzhalter 1">
            <a:extLst>
              <a:ext uri="{FF2B5EF4-FFF2-40B4-BE49-F238E27FC236}">
                <a16:creationId xmlns:a16="http://schemas.microsoft.com/office/drawing/2014/main" id="{ECF5AD22-57E6-844C-AA0A-E7ACF7EB19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4" name="Notizenplatzhalter 2">
            <a:extLst>
              <a:ext uri="{FF2B5EF4-FFF2-40B4-BE49-F238E27FC236}">
                <a16:creationId xmlns:a16="http://schemas.microsoft.com/office/drawing/2014/main" id="{352930CE-77BC-4C4B-BC33-FD34E79881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59395" name="Foliennummernplatzhalter 3">
            <a:extLst>
              <a:ext uri="{FF2B5EF4-FFF2-40B4-BE49-F238E27FC236}">
                <a16:creationId xmlns:a16="http://schemas.microsoft.com/office/drawing/2014/main" id="{BD770DBA-B68B-CB45-8A2A-7B75B5E966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136C9A-31A1-D944-AAC1-3270041F4168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66627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Folienbildplatzhalter 1">
            <a:extLst>
              <a:ext uri="{FF2B5EF4-FFF2-40B4-BE49-F238E27FC236}">
                <a16:creationId xmlns:a16="http://schemas.microsoft.com/office/drawing/2014/main" id="{A2708CD0-4CCC-B940-90F3-8F1534B950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izenplatzhalter 2">
            <a:extLst>
              <a:ext uri="{FF2B5EF4-FFF2-40B4-BE49-F238E27FC236}">
                <a16:creationId xmlns:a16="http://schemas.microsoft.com/office/drawing/2014/main" id="{2183D91E-F6C7-ED4C-9F9E-DCA2F23848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63491" name="Foliennummernplatzhalter 3">
            <a:extLst>
              <a:ext uri="{FF2B5EF4-FFF2-40B4-BE49-F238E27FC236}">
                <a16:creationId xmlns:a16="http://schemas.microsoft.com/office/drawing/2014/main" id="{6EB86980-F312-B945-9E37-7E4326A9E3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91F1DD-EC3B-164A-A444-718D7F9D7551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48149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Folienbildplatzhalter 1">
            <a:extLst>
              <a:ext uri="{FF2B5EF4-FFF2-40B4-BE49-F238E27FC236}">
                <a16:creationId xmlns:a16="http://schemas.microsoft.com/office/drawing/2014/main" id="{D4456E64-D41D-CE4D-A792-57744B441B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Notizenplatzhalter 2">
            <a:extLst>
              <a:ext uri="{FF2B5EF4-FFF2-40B4-BE49-F238E27FC236}">
                <a16:creationId xmlns:a16="http://schemas.microsoft.com/office/drawing/2014/main" id="{E121449A-7F3C-0E42-9B5F-98CF9FAC46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65539" name="Foliennummernplatzhalter 3">
            <a:extLst>
              <a:ext uri="{FF2B5EF4-FFF2-40B4-BE49-F238E27FC236}">
                <a16:creationId xmlns:a16="http://schemas.microsoft.com/office/drawing/2014/main" id="{1D339FB8-99F5-8F4C-95B8-878133CD86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B6C253-9E7D-AA4B-8498-46018A2498A2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25935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lienbildplatzhalter 1">
            <a:extLst>
              <a:ext uri="{FF2B5EF4-FFF2-40B4-BE49-F238E27FC236}">
                <a16:creationId xmlns:a16="http://schemas.microsoft.com/office/drawing/2014/main" id="{5E67BFE0-7638-944C-90A5-C10AF45E32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izenplatzhalter 2">
            <a:extLst>
              <a:ext uri="{FF2B5EF4-FFF2-40B4-BE49-F238E27FC236}">
                <a16:creationId xmlns:a16="http://schemas.microsoft.com/office/drawing/2014/main" id="{26CF5DCC-737C-254D-9526-014158FF01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altLang="de-DE"/>
              <a:t>Kulturleben</a:t>
            </a:r>
          </a:p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18435" name="Foliennummernplatzhalter 3">
            <a:extLst>
              <a:ext uri="{FF2B5EF4-FFF2-40B4-BE49-F238E27FC236}">
                <a16:creationId xmlns:a16="http://schemas.microsoft.com/office/drawing/2014/main" id="{D17344FB-0475-354F-A0AB-4C6434E9AB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D446BF-14E5-2B4B-B58C-763F8E9F3153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37713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CD7C3-145C-1449-9FBF-4E3A06290CB1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2542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lienbildplatzhalter 1">
            <a:extLst>
              <a:ext uri="{FF2B5EF4-FFF2-40B4-BE49-F238E27FC236}">
                <a16:creationId xmlns:a16="http://schemas.microsoft.com/office/drawing/2014/main" id="{241E5324-EA78-C143-82A7-125233507B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BF5B224-5EC3-3149-B52D-2D4BB7C0E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0483" name="Foliennummernplatzhalter 3">
            <a:extLst>
              <a:ext uri="{FF2B5EF4-FFF2-40B4-BE49-F238E27FC236}">
                <a16:creationId xmlns:a16="http://schemas.microsoft.com/office/drawing/2014/main" id="{4E5D836C-DFA9-5C4D-A601-6B7762D2CE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839486-EA23-ED47-AE46-5EB82874D058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lienbildplatzhalter 1">
            <a:extLst>
              <a:ext uri="{FF2B5EF4-FFF2-40B4-BE49-F238E27FC236}">
                <a16:creationId xmlns:a16="http://schemas.microsoft.com/office/drawing/2014/main" id="{6B2E5EB7-F2B9-DD4E-9226-1BD969AC4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izenplatzhalter 2">
            <a:extLst>
              <a:ext uri="{FF2B5EF4-FFF2-40B4-BE49-F238E27FC236}">
                <a16:creationId xmlns:a16="http://schemas.microsoft.com/office/drawing/2014/main" id="{CB93A95A-7533-6D40-A199-E42E8E568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altLang="de-DE"/>
              <a:t>Bisher</a:t>
            </a:r>
          </a:p>
        </p:txBody>
      </p:sp>
      <p:sp>
        <p:nvSpPr>
          <p:cNvPr id="28675" name="Foliennummernplatzhalter 3">
            <a:extLst>
              <a:ext uri="{FF2B5EF4-FFF2-40B4-BE49-F238E27FC236}">
                <a16:creationId xmlns:a16="http://schemas.microsoft.com/office/drawing/2014/main" id="{10C41DD9-E714-5741-9B85-1625450BA2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0B2837-3EE3-6A4F-95A3-607A014F57E3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6135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olienbildplatzhalter 1">
            <a:extLst>
              <a:ext uri="{FF2B5EF4-FFF2-40B4-BE49-F238E27FC236}">
                <a16:creationId xmlns:a16="http://schemas.microsoft.com/office/drawing/2014/main" id="{6EB47C2D-1C7D-A04F-B4C5-62D03E4250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izenplatzhalter 2">
            <a:extLst>
              <a:ext uri="{FF2B5EF4-FFF2-40B4-BE49-F238E27FC236}">
                <a16:creationId xmlns:a16="http://schemas.microsoft.com/office/drawing/2014/main" id="{4A2E5940-B844-D44E-A982-3DE22E5132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altLang="de-DE"/>
              <a:t>Bisher</a:t>
            </a:r>
          </a:p>
        </p:txBody>
      </p:sp>
      <p:sp>
        <p:nvSpPr>
          <p:cNvPr id="34819" name="Foliennummernplatzhalter 3">
            <a:extLst>
              <a:ext uri="{FF2B5EF4-FFF2-40B4-BE49-F238E27FC236}">
                <a16:creationId xmlns:a16="http://schemas.microsoft.com/office/drawing/2014/main" id="{AF87B610-DEFB-1846-B67B-EE8374F913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01781F-643A-CB44-AC6A-89CEAE0FCFA7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54239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lienbildplatzhalter 1">
            <a:extLst>
              <a:ext uri="{FF2B5EF4-FFF2-40B4-BE49-F238E27FC236}">
                <a16:creationId xmlns:a16="http://schemas.microsoft.com/office/drawing/2014/main" id="{58AD74A1-021C-6A4D-9872-32BFF333ED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izenplatzhalter 2">
            <a:extLst>
              <a:ext uri="{FF2B5EF4-FFF2-40B4-BE49-F238E27FC236}">
                <a16:creationId xmlns:a16="http://schemas.microsoft.com/office/drawing/2014/main" id="{4994AAD3-D5E8-3544-A25B-B1346D09B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altLang="de-DE"/>
              <a:t>Bisher</a:t>
            </a:r>
          </a:p>
        </p:txBody>
      </p:sp>
      <p:sp>
        <p:nvSpPr>
          <p:cNvPr id="38915" name="Foliennummernplatzhalter 3">
            <a:extLst>
              <a:ext uri="{FF2B5EF4-FFF2-40B4-BE49-F238E27FC236}">
                <a16:creationId xmlns:a16="http://schemas.microsoft.com/office/drawing/2014/main" id="{38CA6B07-5F54-D24D-A11E-66EA4F78B6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07C089-CC9D-7446-9277-E0FB8B89577A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34161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Folienbildplatzhalter 1">
            <a:extLst>
              <a:ext uri="{FF2B5EF4-FFF2-40B4-BE49-F238E27FC236}">
                <a16:creationId xmlns:a16="http://schemas.microsoft.com/office/drawing/2014/main" id="{410FE99B-5158-A644-A1C8-E8BE9AD7A5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izenplatzhalter 2">
            <a:extLst>
              <a:ext uri="{FF2B5EF4-FFF2-40B4-BE49-F238E27FC236}">
                <a16:creationId xmlns:a16="http://schemas.microsoft.com/office/drawing/2014/main" id="{55A11F2B-9E62-6C46-BF14-991F1F101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40963" name="Foliennummernplatzhalter 3">
            <a:extLst>
              <a:ext uri="{FF2B5EF4-FFF2-40B4-BE49-F238E27FC236}">
                <a16:creationId xmlns:a16="http://schemas.microsoft.com/office/drawing/2014/main" id="{D3FA9BD0-3B13-034B-B94B-99EA35FBAB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941094-C29A-3045-8871-8FF263851319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20198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Folienbildplatzhalter 1">
            <a:extLst>
              <a:ext uri="{FF2B5EF4-FFF2-40B4-BE49-F238E27FC236}">
                <a16:creationId xmlns:a16="http://schemas.microsoft.com/office/drawing/2014/main" id="{A2708CD0-4CCC-B940-90F3-8F1534B950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izenplatzhalter 2">
            <a:extLst>
              <a:ext uri="{FF2B5EF4-FFF2-40B4-BE49-F238E27FC236}">
                <a16:creationId xmlns:a16="http://schemas.microsoft.com/office/drawing/2014/main" id="{2183D91E-F6C7-ED4C-9F9E-DCA2F23848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63491" name="Foliennummernplatzhalter 3">
            <a:extLst>
              <a:ext uri="{FF2B5EF4-FFF2-40B4-BE49-F238E27FC236}">
                <a16:creationId xmlns:a16="http://schemas.microsoft.com/office/drawing/2014/main" id="{6EB86980-F312-B945-9E37-7E4326A9E3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91F1DD-EC3B-164A-A444-718D7F9D7551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28232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5BFC8E-C447-804C-8159-9A0D4B74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D9907-492F-AE4E-AAFB-8B031CB7D722}" type="datetimeFigureOut">
              <a:rPr lang="de-DE"/>
              <a:pPr>
                <a:defRPr/>
              </a:pPr>
              <a:t>05.06.2025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5A4785-AE91-E942-85FE-2BD8ABF86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89BA81-8795-9B41-B805-CA90DAFE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82E0D-EA74-5E4D-8BCD-811EFC54D1A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35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3993DE-DB3F-504B-9D1A-92912B721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375CB-610D-8B4B-82B4-DCFC365EC9BF}" type="datetimeFigureOut">
              <a:rPr lang="de-DE"/>
              <a:pPr>
                <a:defRPr/>
              </a:pPr>
              <a:t>05.06.2025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88E571-4BD2-8340-9F82-938581CAC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00F4A3-1A4A-2448-AA65-F5DEA23CF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E9B31-4770-BB45-970F-39D64FBDE2E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639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066FFC-3DC2-5045-88A0-D183EA83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3ECCF-546D-B74A-B285-F4C20FC78C74}" type="datetimeFigureOut">
              <a:rPr lang="de-DE"/>
              <a:pPr>
                <a:defRPr/>
              </a:pPr>
              <a:t>05.06.2025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C7139E-5E13-4D43-A71D-1BFEA0168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0DC612-45E3-6542-8477-3253E44B4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D5009-ACB7-3840-BCFC-7DCE6BF44CA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530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6AD714-3DFC-5A48-B048-C8DA067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7C97E-54EF-ED4A-8882-637C08DF0684}" type="datetimeFigureOut">
              <a:rPr lang="de-DE"/>
              <a:pPr>
                <a:defRPr/>
              </a:pPr>
              <a:t>05.06.2025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204108-5F69-0145-98B1-942AD8EA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96F3ED-7EF8-594E-8A6D-C305C629C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9F534-AA2B-974E-9528-675E46F60F6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6705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3222ED-AA88-CE4E-967C-AC3C1F4E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43AB0-A474-5A4E-9C8E-19374EFA5521}" type="datetimeFigureOut">
              <a:rPr lang="de-DE"/>
              <a:pPr>
                <a:defRPr/>
              </a:pPr>
              <a:t>05.06.2025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A7C1F5-D18F-6947-837C-E38FC4FF2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F55C52-A10A-DB48-80E8-4CCC77464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45149-E01F-3549-B18C-B06DD8421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5601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9C74FE88-1316-E446-9D9C-9E2FEFE98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0B10D-337F-A840-8DB5-2B9C1EC7B84F}" type="datetimeFigureOut">
              <a:rPr lang="de-DE"/>
              <a:pPr>
                <a:defRPr/>
              </a:pPr>
              <a:t>05.06.2025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47E0F33-6D51-7843-901E-5FA997AA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30926AA-4CDC-3B46-A396-8A9AC8F9E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EBAEF-800F-5C44-A012-A3CD3C85548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5085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716E6E3F-A8B9-0E46-A966-0B11F7424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B14D4-D998-2F46-B72C-C083E1807611}" type="datetimeFigureOut">
              <a:rPr lang="de-DE"/>
              <a:pPr>
                <a:defRPr/>
              </a:pPr>
              <a:t>05.06.2025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3547DEB-1EBE-AB46-80C8-6EBAFA88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848D3E26-3B2B-7B41-9A3B-C16F3E16E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EBBD5-87CC-1E42-AE7C-306F5DF77C1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072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F40DC8E3-B1B9-D341-8361-08F55B9EA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46CBB-4FB7-0C43-A93E-D9B52E69890B}" type="datetimeFigureOut">
              <a:rPr lang="de-DE"/>
              <a:pPr>
                <a:defRPr/>
              </a:pPr>
              <a:t>05.06.2025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2D499FB4-877E-6149-846E-AF35722F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C6100CED-C608-AD48-98EA-925BF7452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64895-B447-7E47-A508-AE2E0F76839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9628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C7A210F8-1649-1B4D-ADE7-C1770C0EC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D5D9C-E587-AC46-B9A0-C5FEADA0BAC8}" type="datetimeFigureOut">
              <a:rPr lang="de-DE"/>
              <a:pPr>
                <a:defRPr/>
              </a:pPr>
              <a:t>05.06.2025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336BE4CA-AA39-B444-8530-78CB0953A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B745B8EE-B979-3042-8F4C-03887A6DC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85BCD-2681-A745-AC7D-7DA657BAF7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84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2B10A8F4-5164-3D45-803D-5C99327A9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215B4-B359-A841-8A47-0D46BB3D9E9B}" type="datetimeFigureOut">
              <a:rPr lang="de-DE"/>
              <a:pPr>
                <a:defRPr/>
              </a:pPr>
              <a:t>05.06.2025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5487DAF-7BC0-4E46-A9EF-D6A74699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F7443917-EBCD-1B42-8230-E3221F175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05C7B-AB66-2742-9446-123476B0C4C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3906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1D33DE83-A3FE-9C46-86BA-E9B7D8810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BCA77-50F7-084D-934A-740FEB5AE683}" type="datetimeFigureOut">
              <a:rPr lang="de-DE"/>
              <a:pPr>
                <a:defRPr/>
              </a:pPr>
              <a:t>05.06.2025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E1BB065-0D6A-F04B-A8A5-4591B95BB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B7484BB3-05AD-EE4F-8EB6-95D4940F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517EA-D60D-1E43-A73A-DB944286CA7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7497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747FB0CF-417B-F641-8B3C-FBFE15B3F6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6AB6DFEF-CC11-5B4B-BF78-A5A9E55E5C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483D0A-472A-F44D-8F86-8471574146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E9B62C3-C65A-F649-8D4D-C29F8C0D5428}" type="datetimeFigureOut">
              <a:rPr lang="de-DE"/>
              <a:pPr>
                <a:defRPr/>
              </a:pPr>
              <a:t>05.06.2025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940DB8-2EF5-764A-94DF-BB41D19F6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D6E81A-95EA-7C42-9A2C-EDCA29C2A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E1E4F0-2F03-A24C-9DC5-6CF3E5A3BC9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www.kulturisten-hoch2.de/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lturisten-hoch2.de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Bild 3">
            <a:extLst>
              <a:ext uri="{FF2B5EF4-FFF2-40B4-BE49-F238E27FC236}">
                <a16:creationId xmlns:a16="http://schemas.microsoft.com/office/drawing/2014/main" id="{867EE440-6FBB-624F-8E3D-6D6E658C3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81" y="109789"/>
            <a:ext cx="842962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77FA332-2956-7946-9AF7-B8F3CABAD395}"/>
              </a:ext>
            </a:extLst>
          </p:cNvPr>
          <p:cNvSpPr txBox="1"/>
          <p:nvPr/>
        </p:nvSpPr>
        <p:spPr>
          <a:xfrm>
            <a:off x="0" y="5819775"/>
            <a:ext cx="9144000" cy="1046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rgbClr val="B42F51"/>
                </a:solidFill>
                <a:latin typeface="+mn-lt"/>
              </a:rPr>
              <a:t>______________________________________________________________________________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KULTURISTEN</a:t>
            </a:r>
            <a:r>
              <a:rPr lang="de-DE"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HOCH</a:t>
            </a:r>
            <a:r>
              <a:rPr lang="de-DE" sz="11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</a:t>
            </a:r>
            <a:r>
              <a:rPr lang="de-DE"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∙ Eine Initiative der gemeinnützigen rechtsfähigen Stiftung Generationen-Zusammenhalt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Karlstr. 27 ∙ 22085 Hamburg ∙ Telefon 040  -  20965993‬ </a:t>
            </a:r>
            <a:r>
              <a:rPr lang="de-DE" sz="1100">
                <a:solidFill>
                  <a:schemeClr val="tx1">
                    <a:lumMod val="65000"/>
                    <a:lumOff val="35000"/>
                  </a:schemeClr>
                </a:solidFill>
              </a:rPr>
              <a:t>∙</a:t>
            </a:r>
            <a:r>
              <a:rPr lang="de-DE"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post@kulturisten-hoch2.de ∙ www.kulturisten-hoch2.de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Projektleitung: Silke Busse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</a:p>
        </p:txBody>
      </p:sp>
      <p:sp>
        <p:nvSpPr>
          <p:cNvPr id="14339" name="Rechteck 5">
            <a:extLst>
              <a:ext uri="{FF2B5EF4-FFF2-40B4-BE49-F238E27FC236}">
                <a16:creationId xmlns:a16="http://schemas.microsoft.com/office/drawing/2014/main" id="{4B71EFAC-AD22-EC46-A4F0-F282B0FC1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8805" y="5060280"/>
            <a:ext cx="45638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B42F51"/>
                </a:solidFill>
                <a:latin typeface="Calibri"/>
                <a:ea typeface="Calibri"/>
                <a:cs typeface="Calibri"/>
              </a:rPr>
              <a:t>INITIATIVE FÜR JUNG UND ALT IM STADTTEIL</a:t>
            </a:r>
            <a:endParaRPr lang="de-DE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5D83AD0A-833F-FE4F-B76F-D81FDBD11F00}"/>
              </a:ext>
            </a:extLst>
          </p:cNvPr>
          <p:cNvSpPr txBox="1"/>
          <p:nvPr/>
        </p:nvSpPr>
        <p:spPr>
          <a:xfrm>
            <a:off x="246063" y="857250"/>
            <a:ext cx="8355012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500" b="1">
                <a:solidFill>
                  <a:srgbClr val="B42F51"/>
                </a:solidFill>
                <a:latin typeface="+mn-lt"/>
              </a:rPr>
              <a:t>KULTURISTEN</a:t>
            </a:r>
            <a:r>
              <a:rPr lang="de-DE" sz="2500">
                <a:solidFill>
                  <a:srgbClr val="B42F51"/>
                </a:solidFill>
                <a:latin typeface="+mn-lt"/>
              </a:rPr>
              <a:t>HOCH</a:t>
            </a:r>
            <a:r>
              <a:rPr lang="de-DE" sz="2500" b="1">
                <a:solidFill>
                  <a:srgbClr val="B42F51"/>
                </a:solidFill>
                <a:latin typeface="+mn-lt"/>
              </a:rPr>
              <a:t>2</a:t>
            </a:r>
            <a:r>
              <a:rPr lang="de-DE"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|</a:t>
            </a:r>
            <a:r>
              <a:rPr lang="de-DE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de-DE" sz="19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Ein Generationenprojekt für Senioren und Schüler </a:t>
            </a:r>
          </a:p>
        </p:txBody>
      </p:sp>
      <p:sp>
        <p:nvSpPr>
          <p:cNvPr id="62467" name="Textfeld 8">
            <a:extLst>
              <a:ext uri="{FF2B5EF4-FFF2-40B4-BE49-F238E27FC236}">
                <a16:creationId xmlns:a16="http://schemas.microsoft.com/office/drawing/2014/main" id="{E2F7B655-D93D-DA46-B6CF-FA6E4418E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320675"/>
            <a:ext cx="5005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B42F51"/>
                </a:solidFill>
                <a:latin typeface="Calibri"/>
                <a:ea typeface="Calibri"/>
                <a:cs typeface="Calibri"/>
              </a:rPr>
              <a:t>INITIATIVE FÜR JUNG UND ALT IM STADTTEIL</a:t>
            </a:r>
          </a:p>
        </p:txBody>
      </p:sp>
      <p:pic>
        <p:nvPicPr>
          <p:cNvPr id="62472" name="Bild 4">
            <a:extLst>
              <a:ext uri="{FF2B5EF4-FFF2-40B4-BE49-F238E27FC236}">
                <a16:creationId xmlns:a16="http://schemas.microsoft.com/office/drawing/2014/main" id="{F1A6AE23-F97E-7040-81F7-23C7FFAE8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386" y="119063"/>
            <a:ext cx="1132381" cy="54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risant_Kulturisten.mp4">
            <a:hlinkClick r:id="" action="ppaction://media"/>
            <a:extLst>
              <a:ext uri="{FF2B5EF4-FFF2-40B4-BE49-F238E27FC236}">
                <a16:creationId xmlns:a16="http://schemas.microsoft.com/office/drawing/2014/main" id="{DFE5C9A9-9158-0A4E-9C8E-934B7096B8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7175" y="1507216"/>
            <a:ext cx="8355013" cy="46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6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1F3F5B85-D1C4-4044-9E22-A7F8E6B45F29}"/>
              </a:ext>
            </a:extLst>
          </p:cNvPr>
          <p:cNvSpPr txBox="1"/>
          <p:nvPr/>
        </p:nvSpPr>
        <p:spPr>
          <a:xfrm>
            <a:off x="445226" y="2054225"/>
            <a:ext cx="7961312" cy="3693319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2"/>
              <a:buChar char="•"/>
              <a:defRPr/>
            </a:pPr>
            <a:r>
              <a:rPr lang="de-DE"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Einfach den Anmeldebogen ausfüllen und 	Berechtigung nachweisen – die </a:t>
            </a:r>
            <a:r>
              <a:rPr lang="de-DE" sz="2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Anmeldung </a:t>
            </a:r>
            <a:r>
              <a:rPr lang="de-DE"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ist jederzeit möglich!</a:t>
            </a:r>
            <a:endParaRPr lang="de-DE" sz="2600" b="1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 marL="1371600" lvl="2" indent="-4572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de-DE" sz="26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2"/>
              <a:buChar char="•"/>
              <a:defRPr/>
            </a:pPr>
            <a:r>
              <a:rPr lang="de-DE"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Bei der Anmeldung geben sie an, welche 	Kulturveranstaltungen sie am meisten interessieren, 	z.B. Theater, Musical, Oper, Lesung, Ausstellung oder Rockkonzert  ....</a:t>
            </a:r>
            <a:endParaRPr lang="de-DE" sz="25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de-DE" sz="26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7DD823C-8361-8249-BA41-5E3B3AEDED9C}"/>
              </a:ext>
            </a:extLst>
          </p:cNvPr>
          <p:cNvSpPr txBox="1"/>
          <p:nvPr/>
        </p:nvSpPr>
        <p:spPr>
          <a:xfrm>
            <a:off x="246358" y="898275"/>
            <a:ext cx="7999413" cy="523220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Wie können Interessierte mitmachen?</a:t>
            </a:r>
            <a:endParaRPr lang="de-DE" sz="280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41987" name="Textfeld 7">
            <a:extLst>
              <a:ext uri="{FF2B5EF4-FFF2-40B4-BE49-F238E27FC236}">
                <a16:creationId xmlns:a16="http://schemas.microsoft.com/office/drawing/2014/main" id="{69E340F9-BA68-744A-8D15-BFF33BE2D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161528"/>
            <a:ext cx="5005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B42F51"/>
                </a:solidFill>
                <a:latin typeface="Calibri"/>
                <a:ea typeface="Calibri"/>
                <a:cs typeface="Calibri"/>
              </a:rPr>
              <a:t>INITIATIVE FÜR JUNG UND ALT IM STADTTEIL</a:t>
            </a:r>
          </a:p>
        </p:txBody>
      </p:sp>
      <p:pic>
        <p:nvPicPr>
          <p:cNvPr id="41988" name="Bild 4">
            <a:extLst>
              <a:ext uri="{FF2B5EF4-FFF2-40B4-BE49-F238E27FC236}">
                <a16:creationId xmlns:a16="http://schemas.microsoft.com/office/drawing/2014/main" id="{4206ABD1-1EB8-374A-9880-84252034D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218" y="160442"/>
            <a:ext cx="1587104" cy="82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28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9E822B69-7F7A-C64D-9C97-2C3F36F78784}"/>
              </a:ext>
            </a:extLst>
          </p:cNvPr>
          <p:cNvSpPr txBox="1"/>
          <p:nvPr/>
        </p:nvSpPr>
        <p:spPr>
          <a:xfrm>
            <a:off x="265364" y="1832273"/>
            <a:ext cx="5646105" cy="46012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600" b="1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charset="2"/>
              <a:buChar char="•"/>
              <a:defRPr/>
            </a:pPr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Alle SchülerInnen, die begleiten, haben    zuvor eine </a:t>
            </a:r>
            <a:r>
              <a:rPr lang="de-DE"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Schulung </a:t>
            </a:r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absolviert</a:t>
            </a:r>
            <a:endParaRPr lang="de-DE" sz="24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Nach vorheriger Absprache mit der/ dem </a:t>
            </a:r>
            <a:r>
              <a:rPr lang="de-DE" sz="240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SchülerIn</a:t>
            </a:r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können die Älteren in Einzelfällen auch abgeholt werden</a:t>
            </a:r>
            <a:endParaRPr lang="de-DE" sz="24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Die Teilnahme ist komplett kostenlos, KULTURISTEN</a:t>
            </a:r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HOCH</a:t>
            </a:r>
            <a:r>
              <a:rPr lang="de-DE"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 kommt auch für Garderobengeld und Pausengetränk auf</a:t>
            </a:r>
            <a:endParaRPr lang="de-DE" sz="2400" b="1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50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920713-4466-9948-BE55-94E6E198AD1B}"/>
              </a:ext>
            </a:extLst>
          </p:cNvPr>
          <p:cNvSpPr txBox="1"/>
          <p:nvPr/>
        </p:nvSpPr>
        <p:spPr>
          <a:xfrm>
            <a:off x="175821" y="936625"/>
            <a:ext cx="7999413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Gut zu wissen</a:t>
            </a:r>
            <a:endParaRPr lang="de-DE" sz="280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latin typeface="+mn-lt"/>
            </a:endParaRPr>
          </a:p>
        </p:txBody>
      </p:sp>
      <p:sp>
        <p:nvSpPr>
          <p:cNvPr id="44035" name="Textfeld 7">
            <a:extLst>
              <a:ext uri="{FF2B5EF4-FFF2-40B4-BE49-F238E27FC236}">
                <a16:creationId xmlns:a16="http://schemas.microsoft.com/office/drawing/2014/main" id="{59745D81-4142-A049-89D1-9233002F7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159544"/>
            <a:ext cx="5005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B42F51"/>
                </a:solidFill>
                <a:latin typeface="Calibri"/>
                <a:ea typeface="Calibri"/>
                <a:cs typeface="Calibri"/>
              </a:rPr>
              <a:t>INITIATIVE FÜR JUNG UND ALT IM STADTTEIL</a:t>
            </a:r>
          </a:p>
        </p:txBody>
      </p:sp>
      <p:pic>
        <p:nvPicPr>
          <p:cNvPr id="7" name="Bild 8">
            <a:extLst>
              <a:ext uri="{FF2B5EF4-FFF2-40B4-BE49-F238E27FC236}">
                <a16:creationId xmlns:a16="http://schemas.microsoft.com/office/drawing/2014/main" id="{F7AC7F6A-D093-B942-9862-DB673EE12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09" y="1412586"/>
            <a:ext cx="3024000" cy="453600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44037" name="Bild 4">
            <a:extLst>
              <a:ext uri="{FF2B5EF4-FFF2-40B4-BE49-F238E27FC236}">
                <a16:creationId xmlns:a16="http://schemas.microsoft.com/office/drawing/2014/main" id="{F0A1B960-BCB1-004C-9E1C-03CDEE4CD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21" y="105172"/>
            <a:ext cx="1515667" cy="78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886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EA0CB0DD-C6CC-2647-ADBA-131E704AB6F2}"/>
              </a:ext>
            </a:extLst>
          </p:cNvPr>
          <p:cNvSpPr txBox="1"/>
          <p:nvPr/>
        </p:nvSpPr>
        <p:spPr>
          <a:xfrm>
            <a:off x="324791" y="2473325"/>
            <a:ext cx="8642350" cy="3754874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Wir freuen uns über Anmeldungen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	 </a:t>
            </a:r>
            <a:endParaRPr lang="de-DE" sz="1000" b="1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 Start der Kultur-Vermittlungen: </a:t>
            </a:r>
            <a:r>
              <a:rPr lang="de-DE"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schnellstmöglich  – bei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  passendem</a:t>
            </a:r>
            <a:r>
              <a:rPr lang="de-DE"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/>
              </a:rPr>
              <a:t> </a:t>
            </a:r>
            <a:r>
              <a:rPr lang="de-DE"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Angebot</a:t>
            </a:r>
            <a:endParaRPr lang="de-DE" sz="260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00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SeniorInnen erhalten stets eine ausführliche Beratung durch</a:t>
            </a:r>
            <a:r>
              <a:rPr lang="de-DE"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/>
              </a:rPr>
              <a:t> </a:t>
            </a:r>
            <a:r>
              <a:rPr lang="de-DE"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unsere Kultur-VermittlerInnen</a:t>
            </a:r>
            <a:endParaRPr lang="de-DE" sz="260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00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Nach jedem Kulturbesuch rufen wir an und fragen nach 	oder senden einen Link zum Fragebogen, um zu erfahren wie 	das Angebot ankommt. </a:t>
            </a:r>
            <a:endParaRPr lang="de-DE" sz="26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C15479C-AF91-C748-9FCC-E8FEB2C6F00F}"/>
              </a:ext>
            </a:extLst>
          </p:cNvPr>
          <p:cNvSpPr txBox="1"/>
          <p:nvPr/>
        </p:nvSpPr>
        <p:spPr>
          <a:xfrm>
            <a:off x="324791" y="1440656"/>
            <a:ext cx="79994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Wie geht es dann weiter?</a:t>
            </a:r>
            <a:endParaRPr lang="de-DE" sz="280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50179" name="Textfeld 7">
            <a:extLst>
              <a:ext uri="{FF2B5EF4-FFF2-40B4-BE49-F238E27FC236}">
                <a16:creationId xmlns:a16="http://schemas.microsoft.com/office/drawing/2014/main" id="{64771098-490D-2B40-B14E-C3E58B99B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22" y="212892"/>
            <a:ext cx="5005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B42F51"/>
                </a:solidFill>
                <a:latin typeface="Calibri"/>
                <a:ea typeface="Calibri"/>
                <a:cs typeface="Calibri"/>
              </a:rPr>
              <a:t>INITIATIVE FÜR JUNG UND ALT IM STADTTEIL</a:t>
            </a:r>
          </a:p>
        </p:txBody>
      </p:sp>
      <p:pic>
        <p:nvPicPr>
          <p:cNvPr id="50180" name="Bild 4">
            <a:extLst>
              <a:ext uri="{FF2B5EF4-FFF2-40B4-BE49-F238E27FC236}">
                <a16:creationId xmlns:a16="http://schemas.microsoft.com/office/drawing/2014/main" id="{B6DAB579-9E27-A44D-BF55-FBA9B7F1F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993" y="214313"/>
            <a:ext cx="1781092" cy="91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230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feld 24">
            <a:extLst>
              <a:ext uri="{FF2B5EF4-FFF2-40B4-BE49-F238E27FC236}">
                <a16:creationId xmlns:a16="http://schemas.microsoft.com/office/drawing/2014/main" id="{1F2425F2-2CC1-754C-B934-27DACCDC2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82" y="3519497"/>
            <a:ext cx="5204406" cy="560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</a:pPr>
            <a:r>
              <a:rPr lang="de-DE" altLang="de-DE" sz="1600" b="1" i="1">
                <a:solidFill>
                  <a:srgbClr val="B42F51"/>
                </a:solidFill>
                <a:latin typeface="Optima" panose="02000503060000020004" pitchFamily="2" charset="0"/>
              </a:rPr>
              <a:t>„</a:t>
            </a:r>
            <a:r>
              <a:rPr lang="de-DE" sz="1600" b="1" i="1">
                <a:solidFill>
                  <a:srgbClr val="B42F51"/>
                </a:solidFill>
                <a:latin typeface="Optima" panose="02000503060000020004" pitchFamily="2" charset="0"/>
              </a:rPr>
              <a:t> KULTURISTEN</a:t>
            </a:r>
            <a:r>
              <a:rPr lang="de-DE" sz="1600" i="1">
                <a:solidFill>
                  <a:srgbClr val="B42F51"/>
                </a:solidFill>
                <a:latin typeface="Optima" panose="02000503060000020004" pitchFamily="2" charset="0"/>
              </a:rPr>
              <a:t>HOCH</a:t>
            </a:r>
            <a:r>
              <a:rPr lang="de-DE" sz="1600" b="1" i="1">
                <a:solidFill>
                  <a:srgbClr val="B42F51"/>
                </a:solidFill>
                <a:latin typeface="Optima" panose="02000503060000020004" pitchFamily="2" charset="0"/>
              </a:rPr>
              <a:t>2</a:t>
            </a:r>
            <a:r>
              <a:rPr lang="de-DE" sz="1600" b="1" i="1">
                <a:effectLst/>
                <a:latin typeface="Helvetica Neue" panose="02000503000000020004" pitchFamily="2" charset="0"/>
              </a:rPr>
              <a:t> </a:t>
            </a:r>
            <a:r>
              <a:rPr lang="de-DE" sz="1600" b="1" i="1">
                <a:solidFill>
                  <a:srgbClr val="B42F51"/>
                </a:solidFill>
                <a:latin typeface="Optima" panose="02000503060000020004" pitchFamily="2" charset="0"/>
              </a:rPr>
              <a:t>zeigt älteren Menschen und Jugendlichen, wie wichtig die Neugier aufeinander ist! </a:t>
            </a:r>
          </a:p>
          <a:p>
            <a:pPr eaLnBrk="1" hangingPunct="1">
              <a:buNone/>
            </a:pPr>
            <a:r>
              <a:rPr lang="de-DE" sz="1600" b="1" i="1">
                <a:solidFill>
                  <a:srgbClr val="B42F51"/>
                </a:solidFill>
                <a:latin typeface="Optima" panose="02000503060000020004" pitchFamily="2" charset="0"/>
              </a:rPr>
              <a:t>Denn es geht um weit mehr als um die Begleitung zu Kulturveranstaltungen. Es geht darum, gemeinsam Kultur zu erleben, sich darüber auszutauschen und dabei die unterschiedlichen Lebensphasen </a:t>
            </a:r>
            <a:r>
              <a:rPr lang="de-DE" sz="1600" b="1" i="1" err="1">
                <a:solidFill>
                  <a:srgbClr val="B42F51"/>
                </a:solidFill>
                <a:latin typeface="Optima" panose="02000503060000020004" pitchFamily="2" charset="0"/>
              </a:rPr>
              <a:t>kennenzuler-nen</a:t>
            </a:r>
            <a:r>
              <a:rPr lang="de-DE" sz="1600" b="1" i="1">
                <a:solidFill>
                  <a:srgbClr val="B42F51"/>
                </a:solidFill>
                <a:latin typeface="Optima" panose="02000503060000020004" pitchFamily="2" charset="0"/>
              </a:rPr>
              <a:t>. Es ermöglicht lebendige Begegnungen, bereichert und lässt Bezugsräume für beide Seiten größer werden. Daher ist das Projekt KULTURISTEN</a:t>
            </a:r>
            <a:r>
              <a:rPr lang="de-DE" sz="1600" i="1">
                <a:solidFill>
                  <a:srgbClr val="B42F51"/>
                </a:solidFill>
                <a:latin typeface="Optima" panose="02000503060000020004" pitchFamily="2" charset="0"/>
              </a:rPr>
              <a:t>HOCH</a:t>
            </a:r>
            <a:r>
              <a:rPr lang="de-DE" sz="1600" b="1" i="1">
                <a:solidFill>
                  <a:srgbClr val="B42F51"/>
                </a:solidFill>
                <a:latin typeface="Optima" panose="02000503060000020004" pitchFamily="2" charset="0"/>
              </a:rPr>
              <a:t>2 ein wichtiges generationsverbindendes Projekt in Hamburg. Ich freue mich sehr, die Schirmherrschaft in 2023 zu übernehmen und bin gespannt auf Ihre Erfahrungen</a:t>
            </a:r>
            <a:r>
              <a:rPr lang="de-DE" sz="1600" b="1" i="1">
                <a:solidFill>
                  <a:srgbClr val="B42F51"/>
                </a:solidFill>
                <a:latin typeface="Helvetica Neue" panose="02000503000000020004" pitchFamily="2" charset="0"/>
              </a:rPr>
              <a:t>!</a:t>
            </a:r>
            <a:r>
              <a:rPr lang="de-DE" sz="1600" b="1" i="1">
                <a:solidFill>
                  <a:srgbClr val="B42F51"/>
                </a:solidFill>
                <a:latin typeface="Optima" panose="02000503060000020004" pitchFamily="2" charset="0"/>
              </a:rPr>
              <a:t>“  </a:t>
            </a:r>
          </a:p>
          <a:p>
            <a:pPr eaLnBrk="1" hangingPunct="1">
              <a:buNone/>
            </a:pPr>
            <a:endParaRPr lang="en-US" sz="1600" b="1">
              <a:solidFill>
                <a:srgbClr val="B42F51"/>
              </a:solidFill>
              <a:latin typeface="Optima" panose="02000503060000020004" pitchFamily="2" charset="0"/>
              <a:cs typeface="Calibri"/>
            </a:endParaRPr>
          </a:p>
          <a:p>
            <a:pPr>
              <a:spcBef>
                <a:spcPct val="0"/>
              </a:spcBef>
              <a:buNone/>
            </a:pPr>
            <a:endParaRPr lang="de-DE" altLang="de-DE" sz="1600" b="1" i="1">
              <a:solidFill>
                <a:srgbClr val="B42F51"/>
              </a:solidFill>
              <a:latin typeface="Optima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de-DE" altLang="de-DE" sz="1600" b="1" i="1">
              <a:solidFill>
                <a:srgbClr val="B42F51"/>
              </a:solidFill>
              <a:latin typeface="Optima" panose="02000503060000020004" pitchFamily="2" charset="0"/>
              <a:ea typeface="Optima" panose="02000503060000020004" pitchFamily="2" charset="0"/>
              <a:cs typeface="Optima" panose="0200050306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600" b="1" i="1">
              <a:solidFill>
                <a:srgbClr val="B42F51"/>
              </a:solidFill>
              <a:latin typeface="Optima" panose="02000503060000020004" pitchFamily="2" charset="0"/>
              <a:ea typeface="Optima" panose="02000503060000020004" pitchFamily="2" charset="0"/>
              <a:cs typeface="Optima" panose="0200050306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600" b="1" i="1">
              <a:solidFill>
                <a:srgbClr val="B42F51"/>
              </a:solidFill>
              <a:latin typeface="Optima" panose="02000503060000020004" pitchFamily="2" charset="0"/>
              <a:ea typeface="Optima" panose="02000503060000020004" pitchFamily="2" charset="0"/>
              <a:cs typeface="Optima" panose="0200050306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600" b="1" i="1">
              <a:solidFill>
                <a:srgbClr val="B42F51"/>
              </a:solidFill>
              <a:latin typeface="Optima" panose="02000503060000020004" pitchFamily="2" charset="0"/>
              <a:ea typeface="Optima" panose="02000503060000020004" pitchFamily="2" charset="0"/>
              <a:cs typeface="Optima" panose="0200050306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600" b="1" i="1">
              <a:solidFill>
                <a:srgbClr val="B42F51"/>
              </a:solidFill>
              <a:latin typeface="Optima" panose="02000503060000020004" pitchFamily="2" charset="0"/>
              <a:ea typeface="Optima" panose="02000503060000020004" pitchFamily="2" charset="0"/>
              <a:cs typeface="Optima" panose="0200050306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600" b="1" i="1">
              <a:solidFill>
                <a:srgbClr val="B42F51"/>
              </a:solidFill>
              <a:latin typeface="Optima" panose="02000503060000020004" pitchFamily="2" charset="0"/>
              <a:ea typeface="Optima" panose="02000503060000020004" pitchFamily="2" charset="0"/>
              <a:cs typeface="Optima" panose="0200050306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600" b="1" i="1">
              <a:solidFill>
                <a:srgbClr val="B42F51"/>
              </a:solidFill>
              <a:latin typeface="Optima" panose="02000503060000020004" pitchFamily="2" charset="0"/>
              <a:ea typeface="Optima" panose="02000503060000020004" pitchFamily="2" charset="0"/>
              <a:cs typeface="Optima" panose="0200050306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600" b="1" i="1">
              <a:solidFill>
                <a:srgbClr val="B42F51"/>
              </a:solidFill>
              <a:latin typeface="Optima" panose="02000503060000020004" pitchFamily="2" charset="0"/>
              <a:ea typeface="Optima" panose="02000503060000020004" pitchFamily="2" charset="0"/>
              <a:cs typeface="Optima" panose="02000503060000020004" pitchFamily="2" charset="0"/>
            </a:endParaRPr>
          </a:p>
        </p:txBody>
      </p:sp>
      <p:sp>
        <p:nvSpPr>
          <p:cNvPr id="56324" name="Textfeld 12">
            <a:extLst>
              <a:ext uri="{FF2B5EF4-FFF2-40B4-BE49-F238E27FC236}">
                <a16:creationId xmlns:a16="http://schemas.microsoft.com/office/drawing/2014/main" id="{78A102F5-5FE6-7C47-90E7-6A5285DC3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" y="165792"/>
            <a:ext cx="5005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B42F51"/>
                </a:solidFill>
                <a:latin typeface="Calibri"/>
                <a:ea typeface="Calibri"/>
                <a:cs typeface="Calibri"/>
              </a:rPr>
              <a:t>INITIATIVE FÜR JUNG UND ALT IM STADTTEIL</a:t>
            </a:r>
          </a:p>
        </p:txBody>
      </p:sp>
      <p:pic>
        <p:nvPicPr>
          <p:cNvPr id="56325" name="Bild 8">
            <a:extLst>
              <a:ext uri="{FF2B5EF4-FFF2-40B4-BE49-F238E27FC236}">
                <a16:creationId xmlns:a16="http://schemas.microsoft.com/office/drawing/2014/main" id="{25CDEDC9-485C-B14A-B958-024AE4E4D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411" y="75794"/>
            <a:ext cx="1712916" cy="98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D378EB2-B8D3-4640-8E99-04F376B7A6F7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5320" t="3691" r="5085"/>
          <a:stretch/>
        </p:blipFill>
        <p:spPr>
          <a:xfrm>
            <a:off x="6189229" y="3032070"/>
            <a:ext cx="1314302" cy="120569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Bild 21" descr="atharina Fegebank.jpg">
            <a:extLst>
              <a:ext uri="{FF2B5EF4-FFF2-40B4-BE49-F238E27FC236}">
                <a16:creationId xmlns:a16="http://schemas.microsoft.com/office/drawing/2014/main" id="{272F94B4-3834-1C4F-84CE-D2A0DD8B3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1" r="10028" b="10005"/>
          <a:stretch/>
        </p:blipFill>
        <p:spPr bwMode="auto">
          <a:xfrm>
            <a:off x="6327352" y="4880812"/>
            <a:ext cx="1350774" cy="1384859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1">
            <a:extLst>
              <a:ext uri="{FF2B5EF4-FFF2-40B4-BE49-F238E27FC236}">
                <a16:creationId xmlns:a16="http://schemas.microsoft.com/office/drawing/2014/main" id="{BBD5AFC7-08BB-254F-A07E-7E57AA199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5" r="14001"/>
          <a:stretch>
            <a:fillRect/>
          </a:stretch>
        </p:blipFill>
        <p:spPr bwMode="auto">
          <a:xfrm>
            <a:off x="6278485" y="1053957"/>
            <a:ext cx="1194453" cy="1236986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B507EBB-90B4-055C-DDF2-470A11463162}"/>
              </a:ext>
            </a:extLst>
          </p:cNvPr>
          <p:cNvSpPr txBox="1"/>
          <p:nvPr/>
        </p:nvSpPr>
        <p:spPr>
          <a:xfrm>
            <a:off x="2541693" y="2002478"/>
            <a:ext cx="324260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Geleitwort des Schirmherrn Dr. Carsten </a:t>
            </a:r>
            <a:r>
              <a:rPr lang="de-DE" sz="2000" b="1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Brosda</a:t>
            </a:r>
            <a:r>
              <a:rPr lang="de-DE"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de-D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rPr>
              <a:t>Kultursenator </a:t>
            </a:r>
            <a:r>
              <a:rPr lang="de-DE"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der Freien und Hansestadt Hamburg</a:t>
            </a:r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D2D9AC5-1555-CBC3-AC7C-5F5F39F447F9}"/>
              </a:ext>
            </a:extLst>
          </p:cNvPr>
          <p:cNvSpPr txBox="1"/>
          <p:nvPr/>
        </p:nvSpPr>
        <p:spPr>
          <a:xfrm>
            <a:off x="6865868" y="4361185"/>
            <a:ext cx="200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Dr. Peter Tschentscher</a:t>
            </a:r>
            <a:br>
              <a:rPr lang="de-DE" sz="1400"/>
            </a:br>
            <a:r>
              <a:rPr lang="de-DE" sz="1400"/>
              <a:t>Schirmherr 2019-2020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211F338-5263-B767-3090-F9846384D18F}"/>
              </a:ext>
            </a:extLst>
          </p:cNvPr>
          <p:cNvSpPr txBox="1"/>
          <p:nvPr/>
        </p:nvSpPr>
        <p:spPr>
          <a:xfrm>
            <a:off x="6865868" y="6319369"/>
            <a:ext cx="246252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400"/>
              <a:t>Katharina Fegebank</a:t>
            </a:r>
          </a:p>
          <a:p>
            <a:r>
              <a:rPr lang="de-DE" sz="1400">
                <a:latin typeface="Calibri"/>
                <a:ea typeface="Calibri"/>
                <a:cs typeface="Calibri"/>
              </a:rPr>
              <a:t>Schirmherrin 2021,2015-2017</a:t>
            </a:r>
            <a:endParaRPr lang="de-DE" sz="1400">
              <a:ea typeface="Calibri"/>
              <a:cs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43E0534-6CDE-1CBC-4724-918D4ACC5F81}"/>
              </a:ext>
            </a:extLst>
          </p:cNvPr>
          <p:cNvSpPr txBox="1"/>
          <p:nvPr/>
        </p:nvSpPr>
        <p:spPr>
          <a:xfrm>
            <a:off x="283053" y="718326"/>
            <a:ext cx="1805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40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4CF9193-AA5A-6B23-8BD5-2B575F6E3235}"/>
              </a:ext>
            </a:extLst>
          </p:cNvPr>
          <p:cNvSpPr txBox="1"/>
          <p:nvPr/>
        </p:nvSpPr>
        <p:spPr>
          <a:xfrm>
            <a:off x="6842110" y="2373592"/>
            <a:ext cx="229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Dr. Melanie Leonhard</a:t>
            </a:r>
            <a:br>
              <a:rPr lang="de-DE" sz="1400"/>
            </a:br>
            <a:r>
              <a:rPr lang="de-DE" sz="1400"/>
              <a:t>Schirmherrin 2022 und 2018</a:t>
            </a:r>
          </a:p>
        </p:txBody>
      </p:sp>
      <p:pic>
        <p:nvPicPr>
          <p:cNvPr id="13" name="Grafik 12" descr="Ein Bild, das Person, Mann, drinnen, Decke enthält.&#10;&#10;Automatisch generierte Beschreibung">
            <a:extLst>
              <a:ext uri="{FF2B5EF4-FFF2-40B4-BE49-F238E27FC236}">
                <a16:creationId xmlns:a16="http://schemas.microsoft.com/office/drawing/2014/main" id="{ED6F7F5E-24C5-17E7-0D03-66B3EEA0C9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019" y="869009"/>
            <a:ext cx="2197242" cy="21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60078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248A80C7-4757-DB44-AFBF-3B6B45943B17}"/>
              </a:ext>
            </a:extLst>
          </p:cNvPr>
          <p:cNvSpPr txBox="1"/>
          <p:nvPr/>
        </p:nvSpPr>
        <p:spPr>
          <a:xfrm>
            <a:off x="266617" y="760079"/>
            <a:ext cx="7962900" cy="493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Wissenswertes zu </a:t>
            </a:r>
            <a:r>
              <a:rPr lang="de-DE" sz="2600" b="1">
                <a:solidFill>
                  <a:srgbClr val="B42F51"/>
                </a:solidFill>
                <a:latin typeface="+mn-lt"/>
              </a:rPr>
              <a:t>KULTURISTEN</a:t>
            </a:r>
            <a:r>
              <a:rPr lang="de-DE" sz="2600">
                <a:solidFill>
                  <a:srgbClr val="B42F51"/>
                </a:solidFill>
                <a:latin typeface="+mn-lt"/>
              </a:rPr>
              <a:t>HOCH</a:t>
            </a:r>
            <a:r>
              <a:rPr lang="de-DE" sz="2600" b="1">
                <a:solidFill>
                  <a:srgbClr val="B42F51"/>
                </a:solidFill>
                <a:latin typeface="+mn-lt"/>
              </a:rPr>
              <a:t>2 </a:t>
            </a:r>
            <a:r>
              <a:rPr lang="de-DE" sz="2600" b="1">
                <a:solidFill>
                  <a:srgbClr val="990066"/>
                </a:solidFill>
                <a:latin typeface="+mn-lt"/>
              </a:rPr>
              <a:t>  </a:t>
            </a:r>
            <a:r>
              <a:rPr lang="de-DE" sz="2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endParaRPr lang="de-DE" sz="2600" b="1">
              <a:latin typeface="+mn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557ECED-3E03-FA4F-97BC-B789D936CD6D}"/>
              </a:ext>
            </a:extLst>
          </p:cNvPr>
          <p:cNvSpPr txBox="1"/>
          <p:nvPr/>
        </p:nvSpPr>
        <p:spPr>
          <a:xfrm>
            <a:off x="579438" y="1691005"/>
            <a:ext cx="7962900" cy="5139869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2"/>
              <a:buChar char="•"/>
              <a:defRPr/>
            </a:pPr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Unsere Projektpartner</a:t>
            </a:r>
            <a:endParaRPr lang="de-DE" sz="24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2"/>
              <a:buChar char="•"/>
              <a:defRPr/>
            </a:pPr>
            <a:endParaRPr lang="de-DE" sz="2400" b="1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2"/>
              <a:buChar char="•"/>
              <a:defRPr/>
            </a:pPr>
            <a:endParaRPr lang="de-DE" sz="2400" b="1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2"/>
              <a:buChar char="•"/>
              <a:defRPr/>
            </a:pPr>
            <a:endParaRPr lang="de-DE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charset="2"/>
              <a:buChar char="•"/>
              <a:defRPr/>
            </a:pPr>
            <a:endParaRPr lang="de-DE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2"/>
              <a:buChar char="•"/>
              <a:defRPr/>
            </a:pPr>
            <a:r>
              <a:rPr lang="de-DE"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KULTURISTEN</a:t>
            </a:r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HOCH</a:t>
            </a:r>
            <a:r>
              <a:rPr lang="de-DE"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</a:t>
            </a:r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wird durch Spenden, Stiftungs- Förderungen und seit 2/2019 durch die Sozialbehörde finanziert und seit 2023 durch BWFGB (Gleichstellung)</a:t>
            </a:r>
            <a:endParaRPr lang="de-DE" sz="24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2"/>
              <a:buChar char="•"/>
              <a:defRPr/>
            </a:pPr>
            <a:endParaRPr lang="de-DE" sz="8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2"/>
              <a:buChar char="•"/>
              <a:defRPr/>
            </a:pPr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Aktuelles immer auf Facebook, Instagram und unter: </a:t>
            </a:r>
            <a:r>
              <a:rPr lang="de-DE" sz="2400" u="sng">
                <a:solidFill>
                  <a:srgbClr val="B42F51"/>
                </a:solidFill>
                <a:latin typeface="+mn-lt"/>
                <a:hlinkClick r:id="rId3"/>
              </a:rPr>
              <a:t>www.kulturisten-hoch2.de</a:t>
            </a:r>
            <a:endParaRPr lang="de-DE" sz="2400" u="sng">
              <a:solidFill>
                <a:srgbClr val="B42F51"/>
              </a:solidFill>
              <a:latin typeface="+mn-lt"/>
              <a:ea typeface="Calibri"/>
              <a:cs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2"/>
              <a:buChar char="•"/>
              <a:defRPr/>
            </a:pPr>
            <a:endParaRPr lang="de-DE" sz="800" u="sng">
              <a:solidFill>
                <a:srgbClr val="B42F51"/>
              </a:solidFill>
              <a:latin typeface="+mn-lt"/>
              <a:ea typeface="Calibri"/>
              <a:cs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latin typeface="+mn-lt"/>
              <a:ea typeface="Calibri"/>
              <a:cs typeface="Calibri"/>
            </a:endParaRPr>
          </a:p>
        </p:txBody>
      </p:sp>
      <p:sp>
        <p:nvSpPr>
          <p:cNvPr id="58371" name="Textfeld 7">
            <a:extLst>
              <a:ext uri="{FF2B5EF4-FFF2-40B4-BE49-F238E27FC236}">
                <a16:creationId xmlns:a16="http://schemas.microsoft.com/office/drawing/2014/main" id="{62A70B57-4159-4A49-8A3F-7DFB95449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59" y="158166"/>
            <a:ext cx="59197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B42F51"/>
                </a:solidFill>
                <a:latin typeface="Calibri"/>
                <a:ea typeface="Calibri"/>
                <a:cs typeface="Calibri"/>
              </a:rPr>
              <a:t>INITIATIVE FÜR JUNG UND ALT IM STADTTEIL</a:t>
            </a:r>
          </a:p>
        </p:txBody>
      </p:sp>
      <p:pic>
        <p:nvPicPr>
          <p:cNvPr id="58372" name="Bild 4">
            <a:extLst>
              <a:ext uri="{FF2B5EF4-FFF2-40B4-BE49-F238E27FC236}">
                <a16:creationId xmlns:a16="http://schemas.microsoft.com/office/drawing/2014/main" id="{BC3732D6-AD49-9C4F-8220-C0E8D23F9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238" y="158750"/>
            <a:ext cx="1515353" cy="8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Grafik 3">
            <a:extLst>
              <a:ext uri="{FF2B5EF4-FFF2-40B4-BE49-F238E27FC236}">
                <a16:creationId xmlns:a16="http://schemas.microsoft.com/office/drawing/2014/main" id="{4269B1EE-178B-5D4F-9E0F-E1D55549F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89" y="2502161"/>
            <a:ext cx="1826022" cy="80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81BD2BDC-D766-B22B-BE68-2EF6EB06D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150" y="2067989"/>
            <a:ext cx="1414088" cy="125698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9342C14-6363-8D73-8766-5C3B9535B2AF}"/>
              </a:ext>
            </a:extLst>
          </p:cNvPr>
          <p:cNvSpPr txBox="1"/>
          <p:nvPr/>
        </p:nvSpPr>
        <p:spPr>
          <a:xfrm>
            <a:off x="3525253" y="2508585"/>
            <a:ext cx="14437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>
                <a:latin typeface="Calibri"/>
                <a:ea typeface="Calibri"/>
                <a:cs typeface="Calibri"/>
              </a:rPr>
              <a:t>Hamburger </a:t>
            </a:r>
            <a:endParaRPr lang="de-DE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>
                <a:latin typeface="Calibri"/>
                <a:ea typeface="Calibri"/>
                <a:cs typeface="Calibri"/>
              </a:rPr>
              <a:t>Schulen</a:t>
            </a:r>
            <a:endParaRPr lang="de-DE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 descr="Logo_screensh_Elbphilharonie.png">
            <a:extLst>
              <a:ext uri="{FF2B5EF4-FFF2-40B4-BE49-F238E27FC236}">
                <a16:creationId xmlns:a16="http://schemas.microsoft.com/office/drawing/2014/main" id="{3EF1C4C3-3110-3BE8-B314-7FDD97186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8477" y="2235796"/>
            <a:ext cx="1872577" cy="996823"/>
          </a:xfrm>
          <a:prstGeom prst="rect">
            <a:avLst/>
          </a:prstGeom>
        </p:spPr>
      </p:pic>
      <p:pic>
        <p:nvPicPr>
          <p:cNvPr id="2" name="Grafik 1" descr="Ein Bild, das Schrift, Design enthält.&#10;&#10;KI-generierte Inhalte können fehlerhaft sein.">
            <a:extLst>
              <a:ext uri="{FF2B5EF4-FFF2-40B4-BE49-F238E27FC236}">
                <a16:creationId xmlns:a16="http://schemas.microsoft.com/office/drawing/2014/main" id="{498CFF62-D203-E6F0-2BD4-D35BD0FF3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5367" y="2254396"/>
            <a:ext cx="1535907" cy="51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37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9B682DB5-6F32-DE4B-85A2-BAF7A28C674D}"/>
              </a:ext>
            </a:extLst>
          </p:cNvPr>
          <p:cNvSpPr txBox="1"/>
          <p:nvPr/>
        </p:nvSpPr>
        <p:spPr>
          <a:xfrm>
            <a:off x="-229936" y="1244600"/>
            <a:ext cx="9219530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>
                <a:solidFill>
                  <a:srgbClr val="EB3B6A"/>
                </a:solidFill>
                <a:latin typeface="+mn-lt"/>
              </a:rPr>
              <a:t>Eindrücke von unseren Auftaktveranstaltungen</a:t>
            </a:r>
            <a:br>
              <a:rPr lang="de-DE" b="1">
                <a:latin typeface="+mn-lt"/>
              </a:rPr>
            </a:br>
            <a:r>
              <a:rPr lang="de-DE" b="1">
                <a:solidFill>
                  <a:srgbClr val="EB3B6A"/>
                </a:solidFill>
                <a:latin typeface="+mn-lt"/>
              </a:rPr>
              <a:t> im Ernst Deutsch Theater</a:t>
            </a:r>
            <a:endParaRPr lang="de-DE" b="1">
              <a:solidFill>
                <a:srgbClr val="EB3B6A"/>
              </a:solidFill>
              <a:latin typeface="+mn-lt"/>
              <a:ea typeface="Calibri"/>
              <a:cs typeface="Calibri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 b="1">
              <a:solidFill>
                <a:srgbClr val="EB3B6A"/>
              </a:solidFill>
              <a:latin typeface="+mn-lt"/>
              <a:ea typeface="Calibri"/>
              <a:cs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latin typeface="+mn-lt"/>
              </a:rPr>
              <a:t> </a:t>
            </a:r>
            <a:endParaRPr lang="de-DE">
              <a:latin typeface="+mn-lt"/>
              <a:ea typeface="Calibri"/>
              <a:cs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D83AD0A-833F-FE4F-B76F-D81FDBD11F00}"/>
              </a:ext>
            </a:extLst>
          </p:cNvPr>
          <p:cNvSpPr txBox="1"/>
          <p:nvPr/>
        </p:nvSpPr>
        <p:spPr>
          <a:xfrm>
            <a:off x="396458" y="725434"/>
            <a:ext cx="8355012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500" b="1">
                <a:solidFill>
                  <a:srgbClr val="B42F51"/>
                </a:solidFill>
                <a:latin typeface="+mn-lt"/>
              </a:rPr>
              <a:t>KULTURISTEN</a:t>
            </a:r>
            <a:r>
              <a:rPr lang="de-DE" sz="2500">
                <a:solidFill>
                  <a:srgbClr val="B42F51"/>
                </a:solidFill>
                <a:latin typeface="+mn-lt"/>
              </a:rPr>
              <a:t>HOCH</a:t>
            </a:r>
            <a:r>
              <a:rPr lang="de-DE" sz="2500" b="1">
                <a:solidFill>
                  <a:srgbClr val="B42F51"/>
                </a:solidFill>
                <a:latin typeface="+mn-lt"/>
              </a:rPr>
              <a:t>2</a:t>
            </a:r>
            <a:r>
              <a:rPr lang="de-DE"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|</a:t>
            </a:r>
            <a:r>
              <a:rPr lang="de-DE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de-DE" sz="19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Ein Generationenprojekt für Senioren und Schüler </a:t>
            </a:r>
          </a:p>
        </p:txBody>
      </p:sp>
      <p:sp>
        <p:nvSpPr>
          <p:cNvPr id="62467" name="Textfeld 8">
            <a:extLst>
              <a:ext uri="{FF2B5EF4-FFF2-40B4-BE49-F238E27FC236}">
                <a16:creationId xmlns:a16="http://schemas.microsoft.com/office/drawing/2014/main" id="{E2F7B655-D93D-DA46-B6CF-FA6E4418E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04" y="120149"/>
            <a:ext cx="58836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B42F51"/>
                </a:solidFill>
                <a:latin typeface="Calibri"/>
                <a:ea typeface="Calibri"/>
                <a:cs typeface="Calibri"/>
              </a:rPr>
              <a:t>INITIATIVE FÜR JUNG UND ALT IM STADTTEIL</a:t>
            </a: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869FDB35-A110-B844-923A-410AE5AC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71" y="1657932"/>
            <a:ext cx="4238202" cy="314526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628EF4D4-B3C4-B144-BF70-74939E66D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6" y="1713245"/>
            <a:ext cx="4067762" cy="303067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2472" name="Bild 4">
            <a:extLst>
              <a:ext uri="{FF2B5EF4-FFF2-40B4-BE49-F238E27FC236}">
                <a16:creationId xmlns:a16="http://schemas.microsoft.com/office/drawing/2014/main" id="{F1A6AE23-F97E-7040-81F7-23C7FFAE8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801" y="-8399"/>
            <a:ext cx="1433513" cy="77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Grafik 8">
            <a:extLst>
              <a:ext uri="{FF2B5EF4-FFF2-40B4-BE49-F238E27FC236}">
                <a16:creationId xmlns:a16="http://schemas.microsoft.com/office/drawing/2014/main" id="{4AEC14C5-CD17-FC45-8835-31EE783C4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t="24107" r="4704" b="10796"/>
          <a:stretch>
            <a:fillRect/>
          </a:stretch>
        </p:blipFill>
        <p:spPr bwMode="auto">
          <a:xfrm>
            <a:off x="2246313" y="4265613"/>
            <a:ext cx="4808537" cy="2592387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217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AB135DC8-DC8A-F34C-AFB0-6ACBE809C0D8}"/>
              </a:ext>
            </a:extLst>
          </p:cNvPr>
          <p:cNvSpPr txBox="1"/>
          <p:nvPr/>
        </p:nvSpPr>
        <p:spPr>
          <a:xfrm>
            <a:off x="210259" y="1824762"/>
            <a:ext cx="8620919" cy="50321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800" b="1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>
                <a:solidFill>
                  <a:srgbClr val="B42F51"/>
                </a:solidFill>
                <a:latin typeface="+mn-lt"/>
              </a:rPr>
              <a:t>Silke Busse</a:t>
            </a: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|</a:t>
            </a:r>
            <a:r>
              <a:rPr lang="de-DE"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Projektleitung </a:t>
            </a:r>
            <a:endParaRPr lang="de-DE" sz="200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b="1">
              <a:solidFill>
                <a:srgbClr val="B42F51"/>
              </a:solidFill>
              <a:latin typeface="+mn-lt"/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>
                <a:solidFill>
                  <a:srgbClr val="B42F51"/>
                </a:solidFill>
                <a:latin typeface="+mn-lt"/>
                <a:cs typeface="Calibri"/>
              </a:rPr>
              <a:t>Marleen Schenk</a:t>
            </a: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/>
              </a:rPr>
              <a:t>| Kulturvermittlung + Senioren, Projektmanagement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b="1">
              <a:solidFill>
                <a:srgbClr val="B42F51"/>
              </a:solidFill>
              <a:latin typeface="+mn-lt"/>
              <a:cs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>
                <a:solidFill>
                  <a:srgbClr val="B42F51"/>
                </a:solidFill>
                <a:latin typeface="+mn-lt"/>
              </a:rPr>
              <a:t>NN </a:t>
            </a:r>
            <a:r>
              <a:rPr lang="de-DE" sz="2000">
                <a:solidFill>
                  <a:srgbClr val="B42F51"/>
                </a:solidFill>
                <a:latin typeface="+mn-lt"/>
              </a:rPr>
              <a:t>ab Herbst 2025</a:t>
            </a: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|</a:t>
            </a:r>
            <a:r>
              <a:rPr lang="de-DE"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Assistenz -  Telefonkontakt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000" u="sng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>
                <a:solidFill>
                  <a:srgbClr val="B42F51"/>
                </a:solidFill>
              </a:rPr>
              <a:t>Christine Worch </a:t>
            </a: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r>
              <a:rPr lang="de-D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Förderer- &amp; Spenden-Management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de-DE" sz="2000" u="sng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libri"/>
                <a:cs typeface="Calibri"/>
              </a:rPr>
            </a:br>
            <a:endParaRPr lang="de-DE" sz="2000" u="sng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>
                <a:solidFill>
                  <a:srgbClr val="B42F51"/>
                </a:solidFill>
                <a:latin typeface="Calibri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www.kulturisten-hoch2.de</a:t>
            </a:r>
            <a:endParaRPr lang="de-DE" sz="3200" b="1">
              <a:solidFill>
                <a:srgbClr val="B42F51"/>
              </a:solidFill>
              <a:latin typeface="Calibri"/>
              <a:ea typeface="Calibri"/>
              <a:cs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000" u="sng">
              <a:solidFill>
                <a:srgbClr val="B42F51"/>
              </a:solidFill>
              <a:latin typeface="+mn-lt"/>
              <a:cs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000" u="sng">
              <a:solidFill>
                <a:srgbClr val="B42F51"/>
              </a:solidFill>
              <a:latin typeface="+mn-lt"/>
              <a:cs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900" b="1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© KULTURISTEN</a:t>
            </a:r>
            <a:r>
              <a:rPr lang="de-DE"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HOCH</a:t>
            </a:r>
            <a:r>
              <a:rPr lang="de-DE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2 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von Veröffentlichungen aller Art ohne zuvor eingeholte Genehmigung bitten wir abzusehen</a:t>
            </a:r>
            <a:endParaRPr lang="de-DE" sz="140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0DC767E-9AE7-2745-80B7-A305277CA312}"/>
              </a:ext>
            </a:extLst>
          </p:cNvPr>
          <p:cNvSpPr txBox="1"/>
          <p:nvPr/>
        </p:nvSpPr>
        <p:spPr>
          <a:xfrm>
            <a:off x="210260" y="1300676"/>
            <a:ext cx="809783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500" b="1">
                <a:solidFill>
                  <a:srgbClr val="B42F51"/>
                </a:solidFill>
                <a:latin typeface="+mn-lt"/>
              </a:rPr>
              <a:t>KULTURISTEN</a:t>
            </a:r>
            <a:r>
              <a:rPr lang="de-DE" sz="2500">
                <a:solidFill>
                  <a:srgbClr val="B42F51"/>
                </a:solidFill>
                <a:latin typeface="+mn-lt"/>
              </a:rPr>
              <a:t>HOCH</a:t>
            </a:r>
            <a:r>
              <a:rPr lang="de-DE" sz="2500" b="1">
                <a:solidFill>
                  <a:srgbClr val="B42F51"/>
                </a:solidFill>
                <a:latin typeface="+mn-lt"/>
              </a:rPr>
              <a:t>2</a:t>
            </a:r>
            <a:r>
              <a:rPr lang="de-DE"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de-DE"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|</a:t>
            </a:r>
            <a:r>
              <a:rPr lang="de-DE" sz="2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de-DE"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Ein Generationenprojekt für Senioren und Schüler </a:t>
            </a:r>
            <a:endParaRPr lang="de-DE" sz="2500" b="1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64515" name="Textfeld 8">
            <a:extLst>
              <a:ext uri="{FF2B5EF4-FFF2-40B4-BE49-F238E27FC236}">
                <a16:creationId xmlns:a16="http://schemas.microsoft.com/office/drawing/2014/main" id="{1E551B37-E842-034E-837B-721AA9563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46" y="143538"/>
            <a:ext cx="57636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B42F51"/>
                </a:solidFill>
                <a:latin typeface="Calibri"/>
                <a:ea typeface="Calibri"/>
                <a:cs typeface="Calibri"/>
              </a:rPr>
              <a:t>INITIATIVE FÜR JUNG UND ALT IM STADTTEIL</a:t>
            </a:r>
          </a:p>
        </p:txBody>
      </p:sp>
      <p:pic>
        <p:nvPicPr>
          <p:cNvPr id="64516" name="Bild 4">
            <a:extLst>
              <a:ext uri="{FF2B5EF4-FFF2-40B4-BE49-F238E27FC236}">
                <a16:creationId xmlns:a16="http://schemas.microsoft.com/office/drawing/2014/main" id="{8686D849-824B-1B4F-8DD1-6265368B1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621" y="145020"/>
            <a:ext cx="1704425" cy="88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754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1DC1642-1473-4707-9741-507957FA1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95" r="11491" b="-1"/>
          <a:stretch/>
        </p:blipFill>
        <p:spPr>
          <a:xfrm>
            <a:off x="84330" y="714710"/>
            <a:ext cx="8980439" cy="6741055"/>
          </a:xfrm>
          <a:prstGeom prst="rect">
            <a:avLst/>
          </a:prstGeom>
        </p:spPr>
      </p:pic>
      <p:pic>
        <p:nvPicPr>
          <p:cNvPr id="4" name="Bild 4" descr="Logo&#10;&#10;Description automatically generated">
            <a:extLst>
              <a:ext uri="{FF2B5EF4-FFF2-40B4-BE49-F238E27FC236}">
                <a16:creationId xmlns:a16="http://schemas.microsoft.com/office/drawing/2014/main" id="{5BAD576C-AE19-4CBE-8312-15FAB7B8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417" y="229242"/>
            <a:ext cx="1878882" cy="96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13D921-082F-4E4D-8F20-AD1BD6EDBE5D}"/>
              </a:ext>
            </a:extLst>
          </p:cNvPr>
          <p:cNvSpPr txBox="1"/>
          <p:nvPr/>
        </p:nvSpPr>
        <p:spPr>
          <a:xfrm>
            <a:off x="3913302" y="389562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69BCC16-B421-53F2-44AE-8DFB49012B2A}"/>
              </a:ext>
            </a:extLst>
          </p:cNvPr>
          <p:cNvSpPr txBox="1"/>
          <p:nvPr/>
        </p:nvSpPr>
        <p:spPr>
          <a:xfrm>
            <a:off x="1606215" y="565483"/>
            <a:ext cx="54021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solidFill>
                  <a:srgbClr val="B42F51"/>
                </a:solidFill>
                <a:latin typeface="Bradley Hand ITC"/>
              </a:rPr>
              <a:t>Vielen</a:t>
            </a:r>
            <a:r>
              <a:rPr lang="en-US" sz="2400" b="1">
                <a:solidFill>
                  <a:srgbClr val="B42F51"/>
                </a:solidFill>
                <a:latin typeface="Bradley Hand ITC"/>
              </a:rPr>
              <a:t> Dank für </a:t>
            </a:r>
            <a:r>
              <a:rPr lang="en-US" sz="2400" b="1" err="1">
                <a:solidFill>
                  <a:srgbClr val="B42F51"/>
                </a:solidFill>
                <a:latin typeface="Bradley Hand ITC"/>
              </a:rPr>
              <a:t>Ihre</a:t>
            </a:r>
            <a:r>
              <a:rPr lang="en-US" sz="2400" b="1">
                <a:solidFill>
                  <a:srgbClr val="B42F51"/>
                </a:solidFill>
                <a:latin typeface="Bradley Hand ITC"/>
              </a:rPr>
              <a:t> </a:t>
            </a:r>
            <a:r>
              <a:rPr lang="en-US" sz="2400" b="1" err="1">
                <a:solidFill>
                  <a:srgbClr val="B42F51"/>
                </a:solidFill>
                <a:latin typeface="Bradley Hand ITC"/>
              </a:rPr>
              <a:t>Aufmerksamkeit</a:t>
            </a:r>
            <a:r>
              <a:rPr lang="en-US" sz="2400" b="1">
                <a:solidFill>
                  <a:srgbClr val="B42F51"/>
                </a:solidFill>
                <a:latin typeface="Bradley Hand ITC"/>
              </a:rPr>
              <a:t>!</a:t>
            </a:r>
            <a:endParaRPr lang="de-DE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0356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3FA2620-3C7C-F74D-B318-0BCD808888FE}"/>
              </a:ext>
            </a:extLst>
          </p:cNvPr>
          <p:cNvSpPr/>
          <p:nvPr/>
        </p:nvSpPr>
        <p:spPr>
          <a:xfrm>
            <a:off x="349770" y="974657"/>
            <a:ext cx="4877970" cy="526297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Was ist KULTURISTEN</a:t>
            </a:r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HOCH</a:t>
            </a:r>
            <a:r>
              <a:rPr lang="de-DE"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2?</a:t>
            </a:r>
            <a:endParaRPr lang="de-DE" sz="230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2"/>
              <a:buChar char="•"/>
              <a:defRPr/>
            </a:pPr>
            <a: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Generationenprojekt für SeniorInnen </a:t>
            </a:r>
            <a:b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mit geringem Einkommen und </a:t>
            </a:r>
            <a:b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Oberstufen-SchülerInnen </a:t>
            </a:r>
            <a:b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aus demselben Stadtteil</a:t>
            </a:r>
            <a:endParaRPr lang="de-DE" sz="23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charset="2"/>
              <a:buChar char="•"/>
              <a:defRPr/>
            </a:pPr>
            <a:endParaRPr lang="de-DE" sz="8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2"/>
              <a:buChar char="•"/>
              <a:defRPr/>
            </a:pPr>
            <a: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Junge und alte Menschen </a:t>
            </a:r>
            <a:b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besuchen gemeinsam </a:t>
            </a:r>
            <a:b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kostenlos Kulturveranstaltungen</a:t>
            </a:r>
            <a:endParaRPr lang="de-DE" sz="23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charset="2"/>
              <a:buChar char="•"/>
              <a:defRPr/>
            </a:pPr>
            <a:endParaRPr lang="de-DE" sz="8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2"/>
              <a:buChar char="•"/>
              <a:defRPr/>
            </a:pPr>
            <a: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Austausch mit jungen Menschen </a:t>
            </a:r>
            <a:b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über Kultur und alle Themen, </a:t>
            </a:r>
            <a:b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die sich aus dem </a:t>
            </a:r>
            <a:r>
              <a:rPr lang="de-DE" sz="230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zwanglsosen</a:t>
            </a:r>
            <a: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b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de-DE" sz="23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Kontakt ergeben...</a:t>
            </a:r>
            <a:endParaRPr lang="de-DE" sz="23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15362" name="Textfeld 6">
            <a:extLst>
              <a:ext uri="{FF2B5EF4-FFF2-40B4-BE49-F238E27FC236}">
                <a16:creationId xmlns:a16="http://schemas.microsoft.com/office/drawing/2014/main" id="{FAAF2280-C97B-8E43-B044-24827ACC4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96" y="160338"/>
            <a:ext cx="5005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B42F51"/>
                </a:solidFill>
                <a:latin typeface="Calibri"/>
                <a:ea typeface="Calibri"/>
                <a:cs typeface="Calibri"/>
              </a:rPr>
              <a:t>INITIATIVE FÜR JUNG UND ALT IM STADTTEIL</a:t>
            </a:r>
          </a:p>
        </p:txBody>
      </p:sp>
      <p:pic>
        <p:nvPicPr>
          <p:cNvPr id="15364" name="Bild 4">
            <a:extLst>
              <a:ext uri="{FF2B5EF4-FFF2-40B4-BE49-F238E27FC236}">
                <a16:creationId xmlns:a16="http://schemas.microsoft.com/office/drawing/2014/main" id="{5448E10C-EDF9-8546-BD6E-68E96AA3D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43" y="158750"/>
            <a:ext cx="1578895" cy="81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AADAE18-1716-4587-82EC-7BA10E062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350" y="1505855"/>
            <a:ext cx="3952373" cy="384585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86422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B1B349F-55A8-C24A-850B-02B7D5FFCC5D}"/>
              </a:ext>
            </a:extLst>
          </p:cNvPr>
          <p:cNvSpPr/>
          <p:nvPr/>
        </p:nvSpPr>
        <p:spPr>
          <a:xfrm>
            <a:off x="196560" y="698912"/>
            <a:ext cx="8275637" cy="461665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Wie funktioniert KULTURISTEN</a:t>
            </a:r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HOCH</a:t>
            </a:r>
            <a:r>
              <a:rPr lang="de-DE"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2?</a:t>
            </a:r>
          </a:p>
        </p:txBody>
      </p:sp>
      <p:sp>
        <p:nvSpPr>
          <p:cNvPr id="17410" name="Textfeld 6">
            <a:extLst>
              <a:ext uri="{FF2B5EF4-FFF2-40B4-BE49-F238E27FC236}">
                <a16:creationId xmlns:a16="http://schemas.microsoft.com/office/drawing/2014/main" id="{A2211AC0-C151-4D48-A3DA-61392E976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34" y="156600"/>
            <a:ext cx="5005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B42F51"/>
                </a:solidFill>
                <a:latin typeface="Calibri"/>
                <a:ea typeface="Calibri"/>
                <a:cs typeface="Calibri"/>
              </a:rPr>
              <a:t>INITIATIVE FÜR JUNG UND ALT IM STADTTEIL</a:t>
            </a:r>
          </a:p>
        </p:txBody>
      </p:sp>
      <p:pic>
        <p:nvPicPr>
          <p:cNvPr id="17411" name="Bild 4">
            <a:extLst>
              <a:ext uri="{FF2B5EF4-FFF2-40B4-BE49-F238E27FC236}">
                <a16:creationId xmlns:a16="http://schemas.microsoft.com/office/drawing/2014/main" id="{2F55861C-B497-E54A-9472-BE6423CF1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254" b="3445"/>
          <a:stretch>
            <a:fillRect/>
          </a:stretch>
        </p:blipFill>
        <p:spPr bwMode="auto">
          <a:xfrm>
            <a:off x="7223792" y="158750"/>
            <a:ext cx="1706225" cy="83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753CCF7-FE3B-B741-B2E6-73DF86FB8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98" y="1149179"/>
            <a:ext cx="8228689" cy="57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64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C1FD97F-ED5A-444C-AE1B-B44FCB80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2" y="555257"/>
            <a:ext cx="8386097" cy="680815"/>
          </a:xfrm>
        </p:spPr>
        <p:txBody>
          <a:bodyPr/>
          <a:lstStyle/>
          <a:p>
            <a:pPr algn="l"/>
            <a:r>
              <a:rPr lang="de-DE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Wo gibt es KULTURISTEN</a:t>
            </a:r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</a:rPr>
              <a:t>HOCH</a:t>
            </a:r>
            <a:r>
              <a:rPr lang="de-DE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2?</a:t>
            </a:r>
            <a:endParaRPr lang="de-DE" sz="240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D0196FB-E88B-8B4E-9B10-FF048D0D1E60}"/>
              </a:ext>
            </a:extLst>
          </p:cNvPr>
          <p:cNvSpPr txBox="1"/>
          <p:nvPr/>
        </p:nvSpPr>
        <p:spPr>
          <a:xfrm>
            <a:off x="55225" y="1195470"/>
            <a:ext cx="503894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b="1">
                <a:solidFill>
                  <a:srgbClr val="C4476B"/>
                </a:solidFill>
                <a:latin typeface="Calibri"/>
                <a:cs typeface="Calibri"/>
              </a:rPr>
              <a:t>100 SeniorInnen in drei Bezirken aus 10 Stadtteilen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66B96F-A12B-4043-B42F-202288E47C55}"/>
              </a:ext>
            </a:extLst>
          </p:cNvPr>
          <p:cNvSpPr txBox="1"/>
          <p:nvPr/>
        </p:nvSpPr>
        <p:spPr>
          <a:xfrm>
            <a:off x="183763" y="1202258"/>
            <a:ext cx="450965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de-DE" b="1">
              <a:solidFill>
                <a:srgbClr val="C4476B"/>
              </a:solidFill>
            </a:endParaRPr>
          </a:p>
          <a:p>
            <a:r>
              <a:rPr lang="de-DE" b="1">
                <a:solidFill>
                  <a:srgbClr val="C4476B"/>
                </a:solidFill>
                <a:latin typeface="Calibri"/>
                <a:cs typeface="Calibri"/>
              </a:rPr>
              <a:t>60 SchülerInnen | drei Hamburger Schulen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3D647A3-3A22-9A4E-B7A3-C27B26349808}"/>
              </a:ext>
            </a:extLst>
          </p:cNvPr>
          <p:cNvSpPr txBox="1"/>
          <p:nvPr/>
        </p:nvSpPr>
        <p:spPr>
          <a:xfrm>
            <a:off x="5724535" y="1375886"/>
            <a:ext cx="3230685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br>
              <a:rPr lang="de-DE">
                <a:latin typeface="Calibri"/>
                <a:ea typeface="Calibri"/>
                <a:cs typeface="Calibri"/>
              </a:rPr>
            </a:br>
            <a:endParaRPr lang="de-DE">
              <a:latin typeface="Calibri"/>
              <a:ea typeface="Calibri"/>
              <a:cs typeface="Calibri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de-DE">
              <a:latin typeface="Calibri"/>
              <a:ea typeface="Calibri"/>
              <a:cs typeface="Calibri"/>
            </a:endParaRPr>
          </a:p>
          <a:p>
            <a:endParaRPr lang="de-DE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>
              <a:latin typeface="Calibri"/>
              <a:ea typeface="Calibri"/>
              <a:cs typeface="Calibri"/>
            </a:endParaRPr>
          </a:p>
          <a:p>
            <a:r>
              <a:rPr lang="de-DE">
                <a:latin typeface="Calibri"/>
                <a:ea typeface="Calibri"/>
                <a:cs typeface="Calibri"/>
              </a:rPr>
              <a:t>                     Winterhude</a:t>
            </a:r>
          </a:p>
          <a:p>
            <a:endParaRPr lang="de-DE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de-DE">
              <a:latin typeface="Calibri"/>
              <a:ea typeface="Calibri"/>
              <a:cs typeface="Calibri"/>
            </a:endParaRPr>
          </a:p>
          <a:p>
            <a:endParaRPr lang="de-DE">
              <a:latin typeface="Calibri"/>
              <a:ea typeface="Calibri"/>
              <a:cs typeface="Calibri"/>
            </a:endParaRPr>
          </a:p>
          <a:p>
            <a:endParaRPr lang="de-DE">
              <a:latin typeface="Calibri"/>
              <a:ea typeface="Calibri"/>
              <a:cs typeface="Calibri"/>
            </a:endParaRPr>
          </a:p>
          <a:p>
            <a:endParaRPr lang="de-DE">
              <a:latin typeface="Calibri"/>
              <a:ea typeface="Calibri"/>
              <a:cs typeface="Calibri"/>
            </a:endParaRPr>
          </a:p>
          <a:p>
            <a:r>
              <a:rPr lang="de-DE">
                <a:latin typeface="Calibri"/>
                <a:ea typeface="Calibri"/>
                <a:cs typeface="Calibri"/>
              </a:rPr>
              <a:t>                      Harburg-Heimfeld</a:t>
            </a:r>
            <a:br>
              <a:rPr lang="de-DE">
                <a:latin typeface="Calibri"/>
                <a:ea typeface="Calibri"/>
                <a:cs typeface="Calibri"/>
              </a:rPr>
            </a:br>
            <a:endParaRPr lang="de-DE">
              <a:ea typeface="Calibri"/>
              <a:cs typeface="Calibri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de-DE" b="1">
              <a:ea typeface="Calibri"/>
              <a:cs typeface="Calibri"/>
            </a:endParaRPr>
          </a:p>
        </p:txBody>
      </p:sp>
      <p:sp>
        <p:nvSpPr>
          <p:cNvPr id="11" name="Textfeld 6">
            <a:extLst>
              <a:ext uri="{FF2B5EF4-FFF2-40B4-BE49-F238E27FC236}">
                <a16:creationId xmlns:a16="http://schemas.microsoft.com/office/drawing/2014/main" id="{72E24EEC-3007-624A-9FEE-F5B78F210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" y="156369"/>
            <a:ext cx="5005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B42F51"/>
                </a:solidFill>
                <a:latin typeface="Calibri"/>
                <a:ea typeface="Calibri"/>
                <a:cs typeface="Calibri"/>
              </a:rPr>
              <a:t>INITIATIVE FÜR JUNG UND ALT IM STADTTEIL</a:t>
            </a:r>
          </a:p>
        </p:txBody>
      </p:sp>
      <p:pic>
        <p:nvPicPr>
          <p:cNvPr id="12" name="Bild 4">
            <a:extLst>
              <a:ext uri="{FF2B5EF4-FFF2-40B4-BE49-F238E27FC236}">
                <a16:creationId xmlns:a16="http://schemas.microsoft.com/office/drawing/2014/main" id="{1272D7C2-66F8-2040-ACCE-446ADECF4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552" y="112723"/>
            <a:ext cx="1802607" cy="89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004A2CE-9D3D-654A-9570-CB25961AFEBB}"/>
              </a:ext>
            </a:extLst>
          </p:cNvPr>
          <p:cNvSpPr txBox="1"/>
          <p:nvPr/>
        </p:nvSpPr>
        <p:spPr>
          <a:xfrm>
            <a:off x="344857" y="5763790"/>
            <a:ext cx="341010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b="1">
                <a:latin typeface="Calibri"/>
                <a:ea typeface="Calibri"/>
                <a:cs typeface="Calibri"/>
              </a:rPr>
              <a:t>Gymnasium </a:t>
            </a:r>
            <a:r>
              <a:rPr lang="de-DE" b="1" err="1">
                <a:latin typeface="Calibri"/>
                <a:ea typeface="Calibri"/>
                <a:cs typeface="Calibri"/>
              </a:rPr>
              <a:t>Grootmoor</a:t>
            </a:r>
            <a:r>
              <a:rPr lang="de-DE" b="1">
                <a:latin typeface="Calibri"/>
                <a:ea typeface="Calibri"/>
                <a:cs typeface="Calibri"/>
              </a:rPr>
              <a:t>, Bramfeld</a:t>
            </a:r>
            <a:endParaRPr lang="de-DE" b="1">
              <a:ea typeface="Calibri"/>
              <a:cs typeface="Calibri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AA4FF5A-3B0D-9394-C764-DF74FB0A068C}"/>
              </a:ext>
            </a:extLst>
          </p:cNvPr>
          <p:cNvSpPr txBox="1"/>
          <p:nvPr/>
        </p:nvSpPr>
        <p:spPr>
          <a:xfrm>
            <a:off x="353790" y="6105030"/>
            <a:ext cx="311865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>
                <a:latin typeface="Calibri"/>
                <a:ea typeface="Calibri"/>
                <a:cs typeface="Calibri"/>
              </a:rPr>
              <a:t>Am Damm 47, 22175 Hamburg</a:t>
            </a:r>
            <a:br>
              <a:rPr lang="de-DE">
                <a:latin typeface="Calibri"/>
                <a:ea typeface="Calibri"/>
                <a:cs typeface="Calibri"/>
              </a:rPr>
            </a:br>
            <a:r>
              <a:rPr lang="de-DE">
                <a:latin typeface="Calibri"/>
                <a:ea typeface="Calibri"/>
                <a:cs typeface="Calibri"/>
              </a:rPr>
              <a:t>30 junge Menschen sind dabei!</a:t>
            </a:r>
          </a:p>
        </p:txBody>
      </p:sp>
      <p:pic>
        <p:nvPicPr>
          <p:cNvPr id="2" name="Grafik 1" descr="Ein Bild, das Text, Screenshot, Menschenmenge, Person enthält.&#10;&#10;KI-generierte Inhalte können fehlerhaft sein.">
            <a:extLst>
              <a:ext uri="{FF2B5EF4-FFF2-40B4-BE49-F238E27FC236}">
                <a16:creationId xmlns:a16="http://schemas.microsoft.com/office/drawing/2014/main" id="{C95B6EFB-721E-05DA-8504-16EBD12A70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381" t="-12662" r="2381" b="12987"/>
          <a:stretch>
            <a:fillRect/>
          </a:stretch>
        </p:blipFill>
        <p:spPr>
          <a:xfrm>
            <a:off x="181807" y="1989881"/>
            <a:ext cx="4518400" cy="36532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Grafik 12" descr="Ein Bild, das Schrift, Text, Reihe, Design enthält.&#10;&#10;KI-generierte Inhalte können fehlerhaft sein.">
            <a:extLst>
              <a:ext uri="{FF2B5EF4-FFF2-40B4-BE49-F238E27FC236}">
                <a16:creationId xmlns:a16="http://schemas.microsoft.com/office/drawing/2014/main" id="{CC8B15B4-7AE0-D379-07D8-951FC1EF6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059" y="1716879"/>
            <a:ext cx="3033553" cy="1352550"/>
          </a:xfrm>
          <a:prstGeom prst="rect">
            <a:avLst/>
          </a:prstGeom>
        </p:spPr>
      </p:pic>
      <p:pic>
        <p:nvPicPr>
          <p:cNvPr id="15" name="Grafik 14" descr="Ein Bild, das Text, Schrift, Screenshot, Grafiken enthält.&#10;&#10;KI-generierte Inhalte können fehlerhaft sein.">
            <a:extLst>
              <a:ext uri="{FF2B5EF4-FFF2-40B4-BE49-F238E27FC236}">
                <a16:creationId xmlns:a16="http://schemas.microsoft.com/office/drawing/2014/main" id="{148FAE0A-725C-8FCB-2A18-B7A62A56B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870" y="3930512"/>
            <a:ext cx="3362953" cy="70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11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D814B8-2532-7847-89E9-A4094C9CF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79" y="689443"/>
            <a:ext cx="8288338" cy="69008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de-DE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Was seit 2016 erreicht wurde</a:t>
            </a:r>
          </a:p>
        </p:txBody>
      </p:sp>
      <p:sp>
        <p:nvSpPr>
          <p:cNvPr id="19458" name="Textfeld 4">
            <a:extLst>
              <a:ext uri="{FF2B5EF4-FFF2-40B4-BE49-F238E27FC236}">
                <a16:creationId xmlns:a16="http://schemas.microsoft.com/office/drawing/2014/main" id="{0C34A921-973B-0448-9069-38BA3CF8E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44" y="157514"/>
            <a:ext cx="5005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B42F51"/>
                </a:solidFill>
                <a:latin typeface="Calibri"/>
                <a:ea typeface="Calibri"/>
                <a:cs typeface="Calibri"/>
              </a:rPr>
              <a:t>INITIATIVE FÜR JUNG UND ALT IM STADTTEIL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53802AF-D6EC-AB40-AA33-485F36D62714}"/>
              </a:ext>
            </a:extLst>
          </p:cNvPr>
          <p:cNvSpPr txBox="1"/>
          <p:nvPr/>
        </p:nvSpPr>
        <p:spPr>
          <a:xfrm>
            <a:off x="866978" y="1347828"/>
            <a:ext cx="8147050" cy="830997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>
                <a:solidFill>
                  <a:srgbClr val="EB3B6A"/>
                </a:solidFill>
                <a:latin typeface="+mn-lt"/>
              </a:rPr>
              <a:t>KULTURISTENHOCH2 – 1.750 Generationen-Tandems </a:t>
            </a:r>
            <a:br>
              <a:rPr lang="de-DE" sz="2400" b="1">
                <a:solidFill>
                  <a:srgbClr val="EB3B6A"/>
                </a:solidFill>
                <a:latin typeface="+mn-lt"/>
              </a:rPr>
            </a:br>
            <a:r>
              <a:rPr lang="de-DE" sz="2400" b="1">
                <a:solidFill>
                  <a:srgbClr val="EB3B6A"/>
                </a:solidFill>
                <a:latin typeface="+mn-lt"/>
              </a:rPr>
              <a:t>waren unterwegs!</a:t>
            </a:r>
          </a:p>
        </p:txBody>
      </p:sp>
      <p:sp>
        <p:nvSpPr>
          <p:cNvPr id="19462" name="Textfeld 1">
            <a:extLst>
              <a:ext uri="{FF2B5EF4-FFF2-40B4-BE49-F238E27FC236}">
                <a16:creationId xmlns:a16="http://schemas.microsoft.com/office/drawing/2014/main" id="{94AE89EE-ED9C-AA43-B067-A00FB2999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863" y="18113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19463" name="Bild 4">
            <a:extLst>
              <a:ext uri="{FF2B5EF4-FFF2-40B4-BE49-F238E27FC236}">
                <a16:creationId xmlns:a16="http://schemas.microsoft.com/office/drawing/2014/main" id="{79BEEA85-FD37-B84C-98B5-263291F45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34" y="158750"/>
            <a:ext cx="1768615" cy="86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 descr="Ein Bild, das Person, Kleidung, Im Haus, Drink enthält.&#10;&#10;KI-generierte Inhalte können fehlerhaft sein.">
            <a:extLst>
              <a:ext uri="{FF2B5EF4-FFF2-40B4-BE49-F238E27FC236}">
                <a16:creationId xmlns:a16="http://schemas.microsoft.com/office/drawing/2014/main" id="{AB740E0F-D42D-8064-592D-F6B1DAD4E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725" y="2177237"/>
            <a:ext cx="7080464" cy="468980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2E91D5-DA37-A440-AB29-E5FB63673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26" y="745095"/>
            <a:ext cx="8229600" cy="635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de-DE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Besondere Veranstaltungen</a:t>
            </a:r>
            <a:endParaRPr lang="de-DE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de-DE" sz="12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de-DE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650" name="Textfeld 4">
            <a:extLst>
              <a:ext uri="{FF2B5EF4-FFF2-40B4-BE49-F238E27FC236}">
                <a16:creationId xmlns:a16="http://schemas.microsoft.com/office/drawing/2014/main" id="{116E1365-0458-8445-B558-6131BF903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64" y="161079"/>
            <a:ext cx="5005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B42F51"/>
                </a:solidFill>
                <a:latin typeface="Calibri"/>
                <a:ea typeface="Calibri"/>
                <a:cs typeface="Calibri"/>
              </a:rPr>
              <a:t>INITIATIVE FÜR JUNG UND ALT IM STADTTEIL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F1949A8-A101-E645-8D4D-D855B98DE6C0}"/>
              </a:ext>
            </a:extLst>
          </p:cNvPr>
          <p:cNvSpPr txBox="1"/>
          <p:nvPr/>
        </p:nvSpPr>
        <p:spPr>
          <a:xfrm>
            <a:off x="653704" y="1378368"/>
            <a:ext cx="784099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>
                <a:solidFill>
                  <a:srgbClr val="EB3B6A"/>
                </a:solidFill>
                <a:latin typeface="+mn-lt"/>
              </a:rPr>
              <a:t>Filmfest Hamburg: 10 Tandems „Scheidung für Anfänger“</a:t>
            </a:r>
            <a:r>
              <a:rPr lang="de-DE" sz="2400" b="1">
                <a:solidFill>
                  <a:srgbClr val="FF0000"/>
                </a:solidFill>
                <a:latin typeface="+mn-lt"/>
              </a:rPr>
              <a:t> </a:t>
            </a:r>
            <a:endParaRPr lang="de-DE">
              <a:solidFill>
                <a:srgbClr val="FF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BD1AFD0-7106-F041-9DE4-605EF34CED9F}"/>
              </a:ext>
            </a:extLst>
          </p:cNvPr>
          <p:cNvSpPr txBox="1"/>
          <p:nvPr/>
        </p:nvSpPr>
        <p:spPr>
          <a:xfrm>
            <a:off x="98151" y="2595035"/>
            <a:ext cx="2714625" cy="4093428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Dazu Schüler Johannes (17) aus Bramfeld  hat für sich und seine 68-jährige Seniorin die Chance  ergriffen, ein Foto mit dem  Schauspieler-Ehepaar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Andrea Sawatzki und Christian Berkel zu machen.  Frau B.:</a:t>
            </a:r>
            <a:endParaRPr lang="de-DE" sz="2000" b="1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"Toll war dieser Abend für mich</a:t>
            </a:r>
            <a:r>
              <a:rPr lang="de-DE"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!"</a:t>
            </a:r>
            <a:endParaRPr lang="de-DE" sz="2000" b="1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Calibri"/>
            </a:endParaRPr>
          </a:p>
        </p:txBody>
      </p:sp>
      <p:pic>
        <p:nvPicPr>
          <p:cNvPr id="27654" name="Bild 4">
            <a:extLst>
              <a:ext uri="{FF2B5EF4-FFF2-40B4-BE49-F238E27FC236}">
                <a16:creationId xmlns:a16="http://schemas.microsoft.com/office/drawing/2014/main" id="{B0C43216-7703-BE47-A81F-361F58A3C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813" y="158750"/>
            <a:ext cx="1718151" cy="89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2C8DDD8-569E-B94E-8F0A-6530D8B783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8" t="-11" r="10606" b="23"/>
          <a:stretch>
            <a:fillRect/>
          </a:stretch>
        </p:blipFill>
        <p:spPr>
          <a:xfrm>
            <a:off x="2813715" y="1942387"/>
            <a:ext cx="6136697" cy="47986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A368631-44A2-A246-9FE7-96BC4B417A7A}"/>
              </a:ext>
            </a:extLst>
          </p:cNvPr>
          <p:cNvSpPr txBox="1"/>
          <p:nvPr/>
        </p:nvSpPr>
        <p:spPr>
          <a:xfrm>
            <a:off x="15849600" y="-1502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2069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3F6454-D032-EC40-85EB-8E8EDD0B7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32" y="644870"/>
            <a:ext cx="8229600" cy="635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de-DE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Besondere Veranstaltungen</a:t>
            </a:r>
            <a:endParaRPr lang="de-DE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de-DE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de-DE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794" name="Textfeld 4">
            <a:extLst>
              <a:ext uri="{FF2B5EF4-FFF2-40B4-BE49-F238E27FC236}">
                <a16:creationId xmlns:a16="http://schemas.microsoft.com/office/drawing/2014/main" id="{7F1F1E8A-AD5C-5F46-9FD8-0BD33D123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28" y="161174"/>
            <a:ext cx="5005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B42F51"/>
                </a:solidFill>
                <a:latin typeface="Calibri"/>
                <a:ea typeface="Calibri"/>
                <a:cs typeface="Calibri"/>
              </a:rPr>
              <a:t>INITIATIVE FÜR JUNG UND ALT IM STADTTEIL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CED5E39-4800-5E4C-BE35-21BF4535CC11}"/>
              </a:ext>
            </a:extLst>
          </p:cNvPr>
          <p:cNvSpPr txBox="1"/>
          <p:nvPr/>
        </p:nvSpPr>
        <p:spPr>
          <a:xfrm>
            <a:off x="777039" y="1115177"/>
            <a:ext cx="7577889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>
                <a:solidFill>
                  <a:srgbClr val="EB3B6A"/>
                </a:solidFill>
                <a:latin typeface="+mn-lt"/>
              </a:rPr>
              <a:t>Gemeinsam auf dem Wacken-Festival: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>
                <a:solidFill>
                  <a:srgbClr val="EB3B6A"/>
                </a:solidFill>
                <a:latin typeface="+mn-lt"/>
              </a:rPr>
              <a:t>zwei KULTURISTENHOCH2-Tandems aus BERGEDORF und Bramfeld erleben Heavy </a:t>
            </a:r>
            <a:r>
              <a:rPr lang="de-DE" sz="2400" b="1" err="1">
                <a:solidFill>
                  <a:srgbClr val="EB3B6A"/>
                </a:solidFill>
                <a:latin typeface="+mn-lt"/>
              </a:rPr>
              <a:t>Metal</a:t>
            </a:r>
            <a:endParaRPr lang="de-DE" sz="2400" b="1">
              <a:solidFill>
                <a:srgbClr val="EB3B6A"/>
              </a:solidFill>
              <a:latin typeface="+mn-lt"/>
            </a:endParaRPr>
          </a:p>
        </p:txBody>
      </p:sp>
      <p:sp>
        <p:nvSpPr>
          <p:cNvPr id="33796" name="Textfeld 12">
            <a:extLst>
              <a:ext uri="{FF2B5EF4-FFF2-40B4-BE49-F238E27FC236}">
                <a16:creationId xmlns:a16="http://schemas.microsoft.com/office/drawing/2014/main" id="{F3457709-3264-D14E-A6E1-7EF73E4C2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434" y="6339648"/>
            <a:ext cx="25475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5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500">
                <a:solidFill>
                  <a:srgbClr val="B42F51"/>
                </a:solidFill>
              </a:rPr>
              <a:t>Seniorin: GRANDIOOOOOS!</a:t>
            </a:r>
          </a:p>
        </p:txBody>
      </p:sp>
      <p:pic>
        <p:nvPicPr>
          <p:cNvPr id="33799" name="Bild 4">
            <a:extLst>
              <a:ext uri="{FF2B5EF4-FFF2-40B4-BE49-F238E27FC236}">
                <a16:creationId xmlns:a16="http://schemas.microsoft.com/office/drawing/2014/main" id="{15F67863-5E08-A54D-ABA0-7FFE62D87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812" y="164768"/>
            <a:ext cx="1807495" cy="94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75C2949-FD3F-5249-ACA0-9D95771D9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" y="2472068"/>
            <a:ext cx="5583412" cy="397768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CF05FD9-AAAF-BC44-9F3C-FE7ADD06B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283" y="2378532"/>
            <a:ext cx="3683728" cy="415861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49731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04B41D-FAC8-894A-BFB5-932B914EA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224" y="510591"/>
            <a:ext cx="8233276" cy="55261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de-DE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Besondere Veranstaltungen</a:t>
            </a:r>
            <a:endParaRPr lang="de-DE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de-DE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de-DE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890" name="Textfeld 4">
            <a:extLst>
              <a:ext uri="{FF2B5EF4-FFF2-40B4-BE49-F238E27FC236}">
                <a16:creationId xmlns:a16="http://schemas.microsoft.com/office/drawing/2014/main" id="{0C6F9FB2-C6E3-1E40-9DFE-9C1D83BDB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49" y="160590"/>
            <a:ext cx="5005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B42F51"/>
                </a:solidFill>
                <a:latin typeface="Calibri"/>
                <a:ea typeface="Calibri"/>
                <a:cs typeface="Calibri"/>
              </a:rPr>
              <a:t>INITIATIVE FÜR JUNG UND ALT IM STADTTEIL</a:t>
            </a:r>
          </a:p>
        </p:txBody>
      </p:sp>
      <p:pic>
        <p:nvPicPr>
          <p:cNvPr id="37891" name="Bild 4">
            <a:extLst>
              <a:ext uri="{FF2B5EF4-FFF2-40B4-BE49-F238E27FC236}">
                <a16:creationId xmlns:a16="http://schemas.microsoft.com/office/drawing/2014/main" id="{0121CF0B-2C9C-9B41-BD8E-C8DFD629B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443" y="158750"/>
            <a:ext cx="1464595" cy="73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DBAE7EB-B151-6448-858F-F9C8D259C50D}"/>
              </a:ext>
            </a:extLst>
          </p:cNvPr>
          <p:cNvSpPr txBox="1"/>
          <p:nvPr/>
        </p:nvSpPr>
        <p:spPr>
          <a:xfrm>
            <a:off x="207962" y="893610"/>
            <a:ext cx="8509369" cy="16619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800" b="1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>
                <a:solidFill>
                  <a:srgbClr val="EB3B6A"/>
                </a:solidFill>
                <a:latin typeface="+mn-lt"/>
              </a:rPr>
              <a:t>Jährlich am 1. Oktober – Welt-SeniorInnen-Tag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>
                <a:solidFill>
                  <a:srgbClr val="EB3B6A"/>
                </a:solidFill>
                <a:latin typeface="+mn-lt"/>
              </a:rPr>
              <a:t>Senioren-Flashmob in Hamburg von Wege aus der Einsamkeit e.V.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 sz="2400" b="1">
              <a:solidFill>
                <a:srgbClr val="EB3B6A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200" b="1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4BEC6FC-4C80-8343-AB55-3B995C7F1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10" y="1917791"/>
            <a:ext cx="8390140" cy="473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11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69ADE1DD-C35C-094B-AD70-DBC37519A626}"/>
              </a:ext>
            </a:extLst>
          </p:cNvPr>
          <p:cNvSpPr txBox="1"/>
          <p:nvPr/>
        </p:nvSpPr>
        <p:spPr>
          <a:xfrm>
            <a:off x="762000" y="1755775"/>
            <a:ext cx="7889875" cy="1230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800" b="1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800" b="1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latin typeface="+mn-lt"/>
              </a:rPr>
              <a:t> </a:t>
            </a:r>
          </a:p>
        </p:txBody>
      </p:sp>
      <p:sp>
        <p:nvSpPr>
          <p:cNvPr id="39938" name="Textfeld 8">
            <a:extLst>
              <a:ext uri="{FF2B5EF4-FFF2-40B4-BE49-F238E27FC236}">
                <a16:creationId xmlns:a16="http://schemas.microsoft.com/office/drawing/2014/main" id="{305FD464-DB7D-0A4C-B519-133169623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88" y="220002"/>
            <a:ext cx="5005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B42F51"/>
                </a:solidFill>
                <a:latin typeface="Calibri"/>
                <a:ea typeface="Calibri"/>
                <a:cs typeface="Calibri"/>
              </a:rPr>
              <a:t>INITIATIVE FÜR JUNG UND ALT IM STADTTEIL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E9B4303-9CBA-3047-8D76-B0D0D198D7AA}"/>
              </a:ext>
            </a:extLst>
          </p:cNvPr>
          <p:cNvSpPr txBox="1">
            <a:spLocks/>
          </p:cNvSpPr>
          <p:nvPr/>
        </p:nvSpPr>
        <p:spPr>
          <a:xfrm>
            <a:off x="282575" y="1078689"/>
            <a:ext cx="8229600" cy="635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de-DE" sz="2600" b="1">
                <a:solidFill>
                  <a:schemeClr val="tx1">
                    <a:lumMod val="65000"/>
                    <a:lumOff val="35000"/>
                  </a:schemeClr>
                </a:solidFill>
              </a:rPr>
              <a:t>Wer kann mitmachen?</a:t>
            </a:r>
            <a:endParaRPr lang="de-DE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de-DE" sz="12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6C7543A-307D-C946-9BB6-9AF5E9BF2FBB}"/>
              </a:ext>
            </a:extLst>
          </p:cNvPr>
          <p:cNvSpPr txBox="1"/>
          <p:nvPr/>
        </p:nvSpPr>
        <p:spPr>
          <a:xfrm>
            <a:off x="412984" y="1939165"/>
            <a:ext cx="8099425" cy="4278094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200" err="1">
                <a:latin typeface="+mn-lt"/>
              </a:rPr>
              <a:t>RentnerIn</a:t>
            </a:r>
            <a:r>
              <a:rPr lang="de-DE" sz="2200">
                <a:latin typeface="+mn-lt"/>
              </a:rPr>
              <a:t> wohnt in Hamburg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200" err="1">
                <a:latin typeface="Calibri"/>
                <a:cs typeface="Calibri"/>
              </a:rPr>
              <a:t>RentnerIn</a:t>
            </a:r>
            <a:r>
              <a:rPr lang="de-DE" sz="2200">
                <a:latin typeface="Calibri"/>
                <a:cs typeface="Calibri"/>
              </a:rPr>
              <a:t> hat </a:t>
            </a:r>
            <a:r>
              <a:rPr lang="de-DE" sz="2200">
                <a:latin typeface="+mn-lt"/>
              </a:rPr>
              <a:t>Lust auf Begegnung mit jungen Menschen und auf Kultur </a:t>
            </a:r>
            <a:endParaRPr lang="de-DE" sz="2200">
              <a:latin typeface="+mn-lt"/>
              <a:cs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200" err="1">
                <a:latin typeface="Calibri"/>
                <a:cs typeface="Calibri"/>
              </a:rPr>
              <a:t>RentnerIn</a:t>
            </a:r>
            <a:r>
              <a:rPr lang="de-DE" sz="2200">
                <a:latin typeface="Calibri"/>
                <a:cs typeface="Calibri"/>
              </a:rPr>
              <a:t> ist </a:t>
            </a:r>
            <a:r>
              <a:rPr lang="de-DE" sz="2200">
                <a:latin typeface="+mn-lt"/>
              </a:rPr>
              <a:t>63 Jahre und älter (ab 58 wenn erwerbsunfähig)</a:t>
            </a:r>
            <a:endParaRPr lang="de-DE" sz="2200">
              <a:latin typeface="+mn-lt"/>
              <a:cs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200" err="1">
                <a:latin typeface="Calibri"/>
                <a:cs typeface="Calibri"/>
              </a:rPr>
              <a:t>RentnerIn</a:t>
            </a:r>
            <a:r>
              <a:rPr lang="de-DE" sz="2200">
                <a:latin typeface="Calibri"/>
                <a:cs typeface="Calibri"/>
              </a:rPr>
              <a:t> </a:t>
            </a:r>
            <a:r>
              <a:rPr lang="de-DE" sz="2200">
                <a:latin typeface="+mn-lt"/>
              </a:rPr>
              <a:t>verfügt über ein Einkommen, das </a:t>
            </a:r>
            <a:r>
              <a:rPr lang="de-DE" sz="2200" b="1">
                <a:latin typeface="+mn-lt"/>
              </a:rPr>
              <a:t>maximal</a:t>
            </a:r>
            <a:r>
              <a:rPr lang="de-DE" sz="2200">
                <a:latin typeface="+mn-lt"/>
              </a:rPr>
              <a:t> bei etwa 1.350 € netto im Monat liegt</a:t>
            </a:r>
            <a:endParaRPr lang="de-DE" sz="2200">
              <a:latin typeface="+mn-lt"/>
              <a:cs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endParaRPr lang="de-DE" sz="80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>
                <a:latin typeface="+mn-lt"/>
              </a:rPr>
              <a:t>Den Nachweis der Berechtigung erbringen sie einmalig durch </a:t>
            </a:r>
            <a:r>
              <a:rPr lang="de-DE" sz="2400" b="1">
                <a:latin typeface="+mn-lt"/>
              </a:rPr>
              <a:t>Kopie</a:t>
            </a:r>
            <a:r>
              <a:rPr lang="de-DE" sz="2400">
                <a:latin typeface="+mn-lt"/>
              </a:rPr>
              <a:t> durch z.B.:</a:t>
            </a:r>
            <a:endParaRPr lang="de-DE" sz="2400">
              <a:latin typeface="+mn-lt"/>
              <a:cs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200" i="1">
              <a:latin typeface="+mn-lt"/>
              <a:cs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de-DE" sz="2400">
                <a:latin typeface="+mn-lt"/>
              </a:rPr>
              <a:t>Kundenkarte der Hamburger Tafel oder Stempel der Tafel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de-DE" sz="2400">
                <a:latin typeface="+mn-lt"/>
                <a:cs typeface="Calibri"/>
              </a:rPr>
              <a:t>Rentenbescheid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de-DE" sz="2400">
                <a:latin typeface="+mn-lt"/>
                <a:cs typeface="Calibri"/>
              </a:rPr>
              <a:t>Wohngeldbescheid oder sonstige Bescheinigungen</a:t>
            </a:r>
          </a:p>
        </p:txBody>
      </p:sp>
      <p:pic>
        <p:nvPicPr>
          <p:cNvPr id="39941" name="Bild 4">
            <a:extLst>
              <a:ext uri="{FF2B5EF4-FFF2-40B4-BE49-F238E27FC236}">
                <a16:creationId xmlns:a16="http://schemas.microsoft.com/office/drawing/2014/main" id="{61D9871E-D8E6-E24F-818F-1F59EE83B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355" y="218127"/>
            <a:ext cx="1661218" cy="85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601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3" id="{88E174F1-95EC-FE4B-ABDE-58E73697C436}" vid="{9163A15E-5999-5D4E-8951-44EA4F10DC08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9A83421A2F8046A864FB5FEEC8F9CF" ma:contentTypeVersion="3" ma:contentTypeDescription="Ein neues Dokument erstellen." ma:contentTypeScope="" ma:versionID="443d0efb298118338e8a6d76a8ccd2d1">
  <xsd:schema xmlns:xsd="http://www.w3.org/2001/XMLSchema" xmlns:xs="http://www.w3.org/2001/XMLSchema" xmlns:p="http://schemas.microsoft.com/office/2006/metadata/properties" xmlns:ns2="bf664e91-3fd8-43b4-9094-4bb0aced4327" targetNamespace="http://schemas.microsoft.com/office/2006/metadata/properties" ma:root="true" ma:fieldsID="103133263ecd8fb619e10379e48a8d98" ns2:_="">
    <xsd:import namespace="bf664e91-3fd8-43b4-9094-4bb0aced43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664e91-3fd8-43b4-9094-4bb0aced43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746CF6-799A-4C9E-A14E-E24A50786C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A645EF-DD81-4DD8-B70E-384DD5E10A32}">
  <ds:schemaRefs>
    <ds:schemaRef ds:uri="186d4cf6-1275-4d0b-8889-abec9f71708a"/>
    <ds:schemaRef ds:uri="e1cc2826-b68e-4a4b-8d4e-d2fea15b313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47E32DD-5325-4A6F-BDBE-50D329AFFBCA}">
  <ds:schemaRefs>
    <ds:schemaRef ds:uri="bf664e91-3fd8-43b4-9094-4bb0aced432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Office-Design</Template>
  <Application>Microsoft Office PowerPoint</Application>
  <PresentationFormat>On-screen Show (4:3)</PresentationFormat>
  <Slides>18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Office-Design</vt:lpstr>
      <vt:lpstr>PowerPoint Presentation</vt:lpstr>
      <vt:lpstr>PowerPoint Presentation</vt:lpstr>
      <vt:lpstr>PowerPoint Presentation</vt:lpstr>
      <vt:lpstr>Wo gibt es KULTURISTENHOCH2?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post@gemeinsam-lebensfreude.hamburg</dc:creator>
  <cp:revision>10</cp:revision>
  <cp:lastPrinted>2017-03-22T04:55:16Z</cp:lastPrinted>
  <dcterms:created xsi:type="dcterms:W3CDTF">2018-05-22T09:08:05Z</dcterms:created>
  <dcterms:modified xsi:type="dcterms:W3CDTF">2025-06-05T18:39:41Z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52700</vt:r8>
  </property>
  <property fmtid="{D5CDD505-2E9C-101B-9397-08002B2CF9AE}" pid="3" name="ContentTypeId">
    <vt:lpwstr>0x0101000B9A83421A2F8046A864FB5FEEC8F9CF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