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51" r:id="rId3"/>
    <p:sldId id="350" r:id="rId4"/>
    <p:sldId id="349" r:id="rId5"/>
    <p:sldId id="355" r:id="rId6"/>
    <p:sldId id="352" r:id="rId7"/>
    <p:sldId id="357" r:id="rId8"/>
    <p:sldId id="359" r:id="rId9"/>
    <p:sldId id="354" r:id="rId10"/>
    <p:sldId id="353" r:id="rId11"/>
    <p:sldId id="35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083" autoAdjust="0"/>
  </p:normalViewPr>
  <p:slideViewPr>
    <p:cSldViewPr snapToGrid="0">
      <p:cViewPr varScale="1">
        <p:scale>
          <a:sx n="62" d="100"/>
          <a:sy n="62" d="100"/>
        </p:scale>
        <p:origin x="63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9536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4953600"/>
            <a:ext cx="12192000" cy="190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78367" y="6255120"/>
            <a:ext cx="5954184" cy="246221"/>
          </a:xfr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51" name="Textplatzhalter 5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7948800" cy="49536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267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79376" y="2756925"/>
            <a:ext cx="4608512" cy="1231107"/>
          </a:xfrm>
        </p:spPr>
        <p:txBody>
          <a:bodyPr/>
          <a:lstStyle>
            <a:lvl1pPr marL="0" indent="0" algn="l">
              <a:buNone/>
              <a:defRPr sz="2667" b="0" cap="none" baseline="0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4" name="Freihandform 53"/>
          <p:cNvSpPr>
            <a:spLocks noChangeAspect="1"/>
          </p:cNvSpPr>
          <p:nvPr userDrawn="1"/>
        </p:nvSpPr>
        <p:spPr bwMode="gray">
          <a:xfrm>
            <a:off x="1" y="464020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85080" y="4700571"/>
            <a:ext cx="5562741" cy="236915"/>
          </a:xfrm>
        </p:spPr>
        <p:txBody>
          <a:bodyPr tIns="36000" rIns="0" bIns="36000"/>
          <a:lstStyle>
            <a:lvl1pPr algn="r"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71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4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8861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288616" y="6021918"/>
            <a:ext cx="5568000" cy="1642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1067" dirty="0">
                <a:solidFill>
                  <a:schemeClr val="accent5"/>
                </a:solidFill>
              </a:rPr>
              <a:t>www.mediaserver.hamburg.de / Datenland Architektursimulation / Erik Recke</a:t>
            </a:r>
          </a:p>
        </p:txBody>
      </p:sp>
    </p:spTree>
    <p:extLst>
      <p:ext uri="{BB962C8B-B14F-4D97-AF65-F5344CB8AC3E}">
        <p14:creationId xmlns:p14="http://schemas.microsoft.com/office/powerpoint/2010/main" val="271743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5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8861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288616" y="6021918"/>
            <a:ext cx="5568000" cy="1642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1067" dirty="0">
                <a:solidFill>
                  <a:schemeClr val="accent5"/>
                </a:solidFill>
              </a:rPr>
              <a:t>www.mediaserver.hamburg.de / Andreas Vallbracht</a:t>
            </a:r>
          </a:p>
        </p:txBody>
      </p:sp>
    </p:spTree>
    <p:extLst>
      <p:ext uri="{BB962C8B-B14F-4D97-AF65-F5344CB8AC3E}">
        <p14:creationId xmlns:p14="http://schemas.microsoft.com/office/powerpoint/2010/main" val="67865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88618" y="1555750"/>
            <a:ext cx="5568949" cy="4466167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5568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64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960263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82063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1555750"/>
            <a:ext cx="5568949" cy="4466167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3013" y="5857770"/>
            <a:ext cx="5568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76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960263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3839107"/>
            <a:ext cx="11379200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1555750"/>
            <a:ext cx="11379200" cy="2065271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3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88618" y="1555749"/>
            <a:ext cx="5568949" cy="312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6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960263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82063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1555749"/>
            <a:ext cx="5568949" cy="312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7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13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960263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21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371096"/>
          </a:xfrm>
          <a:custGeom>
            <a:avLst/>
            <a:gdLst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95565 w 9144000"/>
              <a:gd name="connsiteY5" fmla="*/ 4643322 h 4778322"/>
              <a:gd name="connsiteX6" fmla="*/ 544621 w 9144000"/>
              <a:gd name="connsiteY6" fmla="*/ 4643322 h 4778322"/>
              <a:gd name="connsiteX7" fmla="*/ 513546 w 9144000"/>
              <a:gd name="connsiteY7" fmla="*/ 4643322 h 4778322"/>
              <a:gd name="connsiteX8" fmla="*/ 407 w 9144000"/>
              <a:gd name="connsiteY8" fmla="*/ 4643322 h 4778322"/>
              <a:gd name="connsiteX9" fmla="*/ 0 w 9144000"/>
              <a:gd name="connsiteY9" fmla="*/ 4643322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513546 w 9144000"/>
              <a:gd name="connsiteY6" fmla="*/ 4643322 h 4778322"/>
              <a:gd name="connsiteX7" fmla="*/ 407 w 9144000"/>
              <a:gd name="connsiteY7" fmla="*/ 4643322 h 4778322"/>
              <a:gd name="connsiteX8" fmla="*/ 0 w 9144000"/>
              <a:gd name="connsiteY8" fmla="*/ 4643322 h 4778322"/>
              <a:gd name="connsiteX9" fmla="*/ 0 w 9144000"/>
              <a:gd name="connsiteY9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407 w 9144000"/>
              <a:gd name="connsiteY6" fmla="*/ 4643322 h 4778322"/>
              <a:gd name="connsiteX7" fmla="*/ 0 w 9144000"/>
              <a:gd name="connsiteY7" fmla="*/ 4643322 h 4778322"/>
              <a:gd name="connsiteX8" fmla="*/ 0 w 9144000"/>
              <a:gd name="connsiteY8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407 w 9144000"/>
              <a:gd name="connsiteY5" fmla="*/ 4643322 h 4778322"/>
              <a:gd name="connsiteX6" fmla="*/ 0 w 9144000"/>
              <a:gd name="connsiteY6" fmla="*/ 4643322 h 4778322"/>
              <a:gd name="connsiteX7" fmla="*/ 0 w 9144000"/>
              <a:gd name="connsiteY7" fmla="*/ 0 h 47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778322">
                <a:moveTo>
                  <a:pt x="0" y="0"/>
                </a:moveTo>
                <a:lnTo>
                  <a:pt x="9144000" y="0"/>
                </a:lnTo>
                <a:lnTo>
                  <a:pt x="9144000" y="4778322"/>
                </a:lnTo>
                <a:lnTo>
                  <a:pt x="854908" y="4778322"/>
                </a:lnTo>
                <a:lnTo>
                  <a:pt x="946800" y="4643322"/>
                </a:lnTo>
                <a:lnTo>
                  <a:pt x="407" y="4643322"/>
                </a:lnTo>
                <a:lnTo>
                  <a:pt x="0" y="4643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72000">
            <a:noAutofit/>
          </a:bodyPr>
          <a:lstStyle>
            <a:lvl1pPr algn="ctr">
              <a:spcBef>
                <a:spcPts val="0"/>
              </a:spcBef>
              <a:defRPr sz="16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Durch klicken auf das Symbol das gewünschte Bild einfügen. Bitte nach Einfügen des Bildes das Bild in den Hintergrund legen.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05580" y="1022063"/>
            <a:ext cx="5280000" cy="1969771"/>
          </a:xfrm>
        </p:spPr>
        <p:txBody>
          <a:bodyPr/>
          <a:lstStyle>
            <a:lvl1pPr>
              <a:spcBef>
                <a:spcPts val="0"/>
              </a:spcBef>
              <a:defRPr sz="4267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 KURZE AUSSAGE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8274" y="6021918"/>
            <a:ext cx="5562740" cy="164148"/>
          </a:xfrm>
        </p:spPr>
        <p:txBody>
          <a:bodyPr tIns="0" bIns="0"/>
          <a:lstStyle>
            <a:lvl1pPr algn="r"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68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_Verwaltung 0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think-cell Folie" r:id="rId4" imgW="276" imgH="275" progId="TCLayout.ActiveDocument.1">
                  <p:embed/>
                </p:oleObj>
              </mc:Choice>
              <mc:Fallback>
                <p:oleObj name="think-cell Folie" r:id="rId4" imgW="276" imgH="275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Bildplatzhalter 31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100160"/>
          </a:xfrm>
          <a:custGeom>
            <a:avLst/>
            <a:gdLst>
              <a:gd name="connsiteX0" fmla="*/ 0 w 9144000"/>
              <a:gd name="connsiteY0" fmla="*/ 0 h 3075120"/>
              <a:gd name="connsiteX1" fmla="*/ 9144000 w 9144000"/>
              <a:gd name="connsiteY1" fmla="*/ 0 h 3075120"/>
              <a:gd name="connsiteX2" fmla="*/ 9144000 w 9144000"/>
              <a:gd name="connsiteY2" fmla="*/ 3075120 h 3075120"/>
              <a:gd name="connsiteX3" fmla="*/ 5935980 w 9144000"/>
              <a:gd name="connsiteY3" fmla="*/ 3075120 h 3075120"/>
              <a:gd name="connsiteX4" fmla="*/ 5164968 w 9144000"/>
              <a:gd name="connsiteY4" fmla="*/ 3075120 h 3075120"/>
              <a:gd name="connsiteX5" fmla="*/ 1624358 w 9144000"/>
              <a:gd name="connsiteY5" fmla="*/ 3075120 h 3075120"/>
              <a:gd name="connsiteX6" fmla="*/ 1784351 w 9144000"/>
              <a:gd name="connsiteY6" fmla="*/ 2840072 h 3075120"/>
              <a:gd name="connsiteX7" fmla="*/ 1152128 w 9144000"/>
              <a:gd name="connsiteY7" fmla="*/ 2840072 h 3075120"/>
              <a:gd name="connsiteX8" fmla="*/ 1060429 w 9144000"/>
              <a:gd name="connsiteY8" fmla="*/ 2840072 h 3075120"/>
              <a:gd name="connsiteX9" fmla="*/ 1004494 w 9144000"/>
              <a:gd name="connsiteY9" fmla="*/ 2840072 h 3075120"/>
              <a:gd name="connsiteX10" fmla="*/ 80844 w 9144000"/>
              <a:gd name="connsiteY10" fmla="*/ 2840072 h 3075120"/>
              <a:gd name="connsiteX11" fmla="*/ 0 w 9144000"/>
              <a:gd name="connsiteY11" fmla="*/ 2840072 h 3075120"/>
              <a:gd name="connsiteX12" fmla="*/ 0 w 9144000"/>
              <a:gd name="connsiteY12" fmla="*/ 2833341 h 3075120"/>
              <a:gd name="connsiteX13" fmla="*/ 0 w 9144000"/>
              <a:gd name="connsiteY13" fmla="*/ 2049177 h 3075120"/>
              <a:gd name="connsiteX14" fmla="*/ 0 w 9144000"/>
              <a:gd name="connsiteY14" fmla="*/ 1619700 h 307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3075120">
                <a:moveTo>
                  <a:pt x="0" y="0"/>
                </a:moveTo>
                <a:lnTo>
                  <a:pt x="9144000" y="0"/>
                </a:lnTo>
                <a:lnTo>
                  <a:pt x="9144000" y="3075120"/>
                </a:lnTo>
                <a:lnTo>
                  <a:pt x="5935980" y="3075120"/>
                </a:lnTo>
                <a:lnTo>
                  <a:pt x="5164968" y="3075120"/>
                </a:lnTo>
                <a:lnTo>
                  <a:pt x="1624358" y="3075120"/>
                </a:lnTo>
                <a:lnTo>
                  <a:pt x="1784351" y="2840072"/>
                </a:lnTo>
                <a:lnTo>
                  <a:pt x="1152128" y="2840072"/>
                </a:lnTo>
                <a:lnTo>
                  <a:pt x="1060429" y="2840072"/>
                </a:lnTo>
                <a:lnTo>
                  <a:pt x="1004494" y="2840072"/>
                </a:lnTo>
                <a:lnTo>
                  <a:pt x="80844" y="2840072"/>
                </a:lnTo>
                <a:lnTo>
                  <a:pt x="0" y="2840072"/>
                </a:lnTo>
                <a:lnTo>
                  <a:pt x="0" y="2833341"/>
                </a:lnTo>
                <a:lnTo>
                  <a:pt x="0" y="2049177"/>
                </a:lnTo>
                <a:lnTo>
                  <a:pt x="0" y="16197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</a:t>
            </a:r>
            <a:br>
              <a:rPr lang="de-DE" dirty="0"/>
            </a:br>
            <a:r>
              <a:rPr lang="de-DE" dirty="0"/>
              <a:t>bitte den grauen Platzhalter und wählen dann ein Bild </a:t>
            </a:r>
            <a:br>
              <a:rPr lang="de-DE" dirty="0"/>
            </a:br>
            <a:r>
              <a:rPr lang="de-DE" dirty="0"/>
              <a:t>über den Reiter „Einfügen“, „Grafik“ aus. </a:t>
            </a:r>
            <a:r>
              <a:rPr lang="de-DE" noProof="0" dirty="0"/>
              <a:t>Bitte nach </a:t>
            </a:r>
            <a:br>
              <a:rPr lang="de-DE" noProof="0" dirty="0"/>
            </a:br>
            <a:r>
              <a:rPr lang="de-DE" noProof="0" dirty="0"/>
              <a:t>Einfügen des Bildes das Bild in den Hintergrund legen.</a:t>
            </a:r>
            <a:endParaRPr lang="de-DE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0" y="4100160"/>
            <a:ext cx="12192000" cy="2757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66813" y="4561860"/>
            <a:ext cx="9379747" cy="686317"/>
          </a:xfrm>
          <a:solidFill>
            <a:schemeClr val="bg1"/>
          </a:solidFill>
        </p:spPr>
        <p:txBody>
          <a:bodyPr wrap="none" lIns="72000" tIns="72000" rIns="72000" bIns="7200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 baseline="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6255120"/>
            <a:ext cx="5954184" cy="246221"/>
          </a:xfr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992179" y="1926336"/>
            <a:ext cx="3962587" cy="236915"/>
          </a:xfrm>
        </p:spPr>
        <p:txBody>
          <a:bodyPr tIns="36000" rIns="0" bIns="36000"/>
          <a:lstStyle>
            <a:lvl1pPr algn="l"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859669" y="3798623"/>
            <a:ext cx="8986892" cy="686317"/>
          </a:xfrm>
          <a:solidFill>
            <a:schemeClr val="bg1"/>
          </a:solidFill>
        </p:spPr>
        <p:txBody>
          <a:bodyPr wrap="none" lIns="72000" tIns="72000" rIns="72000" bIns="72000" anchor="ctr">
            <a:noAutofit/>
          </a:bodyPr>
          <a:lstStyle>
            <a:lvl1pPr algn="l">
              <a:defRPr sz="3200" b="1" cap="all" baseline="0">
                <a:solidFill>
                  <a:srgbClr val="E10019"/>
                </a:solidFill>
              </a:defRPr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1" y="378676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76251" y="5460578"/>
            <a:ext cx="8064923" cy="328295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648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9536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0" y="4953601"/>
            <a:ext cx="12192000" cy="1904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7948800" cy="49536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267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Platzhalter für eine kurze Aussage </a:t>
            </a:r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1" y="464020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5080" y="4700571"/>
            <a:ext cx="5562741" cy="236915"/>
          </a:xfrm>
        </p:spPr>
        <p:txBody>
          <a:bodyPr tIns="36000" rIns="0" bIns="36000"/>
          <a:lstStyle>
            <a:lvl1pPr algn="r"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_Verwaltung 0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9536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</a:t>
            </a:r>
            <a:br>
              <a:rPr lang="de-DE" dirty="0"/>
            </a:br>
            <a:r>
              <a:rPr lang="de-DE" dirty="0"/>
              <a:t>bitte den grauen Platzhalter und wählen dann ein Bild </a:t>
            </a:r>
            <a:br>
              <a:rPr lang="de-DE" dirty="0"/>
            </a:br>
            <a:r>
              <a:rPr lang="de-DE" dirty="0"/>
              <a:t>über den Reiter „Einfügen“, „Grafik“ aus. </a:t>
            </a:r>
            <a:r>
              <a:rPr lang="de-DE" noProof="0" dirty="0"/>
              <a:t>Bitte nach </a:t>
            </a:r>
            <a:br>
              <a:rPr lang="de-DE" noProof="0" dirty="0"/>
            </a:br>
            <a:r>
              <a:rPr lang="de-DE" noProof="0" dirty="0"/>
              <a:t>Einfügen des Bildes das Bild in den Hintergrund legen.</a:t>
            </a:r>
            <a:endParaRPr lang="de-DE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0" y="4953600"/>
            <a:ext cx="12192000" cy="190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1" y="464020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9376" y="1719476"/>
            <a:ext cx="9871338" cy="802061"/>
          </a:xfrm>
          <a:solidFill>
            <a:schemeClr val="bg1"/>
          </a:solidFill>
        </p:spPr>
        <p:txBody>
          <a:bodyPr wrap="none" lIns="72000" tIns="72000" rIns="72000" b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4267" baseline="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9377" y="3762071"/>
            <a:ext cx="5319900" cy="555840"/>
          </a:xfrm>
          <a:solidFill>
            <a:schemeClr val="bg1"/>
          </a:solidFill>
        </p:spPr>
        <p:txBody>
          <a:bodyPr wrap="none" lIns="72000" tIns="72000" rIns="72000" bIns="7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67" b="0" cap="none" baseline="0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6255120"/>
            <a:ext cx="5954184" cy="246221"/>
          </a:xfr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5080" y="4700571"/>
            <a:ext cx="5562741" cy="236915"/>
          </a:xfrm>
        </p:spPr>
        <p:txBody>
          <a:bodyPr tIns="36000" rIns="0" bIns="36000"/>
          <a:lstStyle>
            <a:lvl1pPr algn="r"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698177"/>
            <a:ext cx="9871338" cy="802061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4267" b="0" cap="all" baseline="0"/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9376" y="2740774"/>
            <a:ext cx="9871338" cy="802061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4267" b="0" cap="all" baseline="0"/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73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5328251"/>
            <a:ext cx="12192000" cy="1529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39483" y="275251"/>
            <a:ext cx="9208337" cy="533480"/>
          </a:xfrm>
        </p:spPr>
        <p:txBody>
          <a:bodyPr/>
          <a:lstStyle>
            <a:lvl1pPr>
              <a:spcBef>
                <a:spcPts val="0"/>
              </a:spcBef>
              <a:defRPr sz="3467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39616" y="1124744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639616" y="1739212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639616" y="2353680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639616" y="2968148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639616" y="3582616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639616" y="4197085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263685" y="1200598"/>
            <a:ext cx="8584136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3263685" y="1815066"/>
            <a:ext cx="8584136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263685" y="2429534"/>
            <a:ext cx="8584136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263685" y="3044002"/>
            <a:ext cx="8584136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263685" y="3658470"/>
            <a:ext cx="8584136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263685" y="4272939"/>
            <a:ext cx="8584136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25" name="Freihandform 2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7" name="Gruppieren 26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28" name="Freihandform 2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9" name="Freihandform 2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0" name="Freihandform 2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1" name="Freihandform 3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32" name="Gruppieren 31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33" name="Freihandform 3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36" name="Freihandform 35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7" name="Freihandform 36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40" name="Freihandform 39"/>
          <p:cNvSpPr>
            <a:spLocks noChangeAspect="1"/>
          </p:cNvSpPr>
          <p:nvPr userDrawn="1"/>
        </p:nvSpPr>
        <p:spPr bwMode="gray">
          <a:xfrm>
            <a:off x="1" y="499578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7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vielen 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5328251"/>
            <a:ext cx="12192000" cy="1529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275251"/>
            <a:ext cx="11368445" cy="533480"/>
          </a:xfrm>
        </p:spPr>
        <p:txBody>
          <a:bodyPr/>
          <a:lstStyle>
            <a:lvl1pPr>
              <a:spcBef>
                <a:spcPts val="0"/>
              </a:spcBef>
              <a:defRPr sz="3467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9376" y="1124744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6" y="1739212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9376" y="2353680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9376" y="2968148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9376" y="3582616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9376" y="4197085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03445" y="1200598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103445" y="1815066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103445" y="2429534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103445" y="3044002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103445" y="3658470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103445" y="4272939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79880" y="1124744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07</a:t>
            </a:r>
            <a:endParaRPr lang="en-US" dirty="0"/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79880" y="1739212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08</a:t>
            </a:r>
            <a:endParaRPr lang="en-US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279880" y="2353680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09</a:t>
            </a:r>
            <a:endParaRPr lang="en-US" dirty="0"/>
          </a:p>
        </p:txBody>
      </p:sp>
      <p:sp>
        <p:nvSpPr>
          <p:cNvPr id="27" name="Textplatzhalter 1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279880" y="2968148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10</a:t>
            </a:r>
            <a:endParaRPr lang="en-US" dirty="0"/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279880" y="3582616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11</a:t>
            </a:r>
            <a:endParaRPr lang="en-US" dirty="0"/>
          </a:p>
        </p:txBody>
      </p:sp>
      <p:sp>
        <p:nvSpPr>
          <p:cNvPr id="29" name="Textplatzhalter 1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279880" y="4197085"/>
            <a:ext cx="480000" cy="48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12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6903949" y="1200598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6903949" y="1815066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6903949" y="2429534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903949" y="3044002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6903949" y="3658470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6903949" y="4272939"/>
            <a:ext cx="4943872" cy="328295"/>
          </a:xfrm>
        </p:spPr>
        <p:txBody>
          <a:bodyPr anchor="ctr" anchorCtr="0"/>
          <a:lstStyle>
            <a:lvl1pPr>
              <a:spcBef>
                <a:spcPts val="0"/>
              </a:spcBef>
              <a:defRPr sz="2133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40" name="Freihandform 39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2" name="Freihandform 41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3" name="Freihandform 42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45" name="Freihandform 4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6" name="Freihandform 4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48" name="Freihandform 4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9" name="Freihandform 4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50" name="Freihandform 4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51" name="Freihandform 5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52" name="Freihandform 51"/>
          <p:cNvSpPr>
            <a:spLocks noChangeAspect="1"/>
          </p:cNvSpPr>
          <p:nvPr userDrawn="1"/>
        </p:nvSpPr>
        <p:spPr bwMode="gray">
          <a:xfrm>
            <a:off x="1" y="499578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9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5328251"/>
            <a:ext cx="12192000" cy="1529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872197" y="1517605"/>
            <a:ext cx="3975624" cy="3975624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22133" cap="none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78367" y="2132856"/>
            <a:ext cx="6721756" cy="1231107"/>
          </a:xfrm>
        </p:spPr>
        <p:txBody>
          <a:bodyPr anchor="ctr" anchorCtr="0"/>
          <a:lstStyle>
            <a:lvl1pPr>
              <a:spcBef>
                <a:spcPts val="0"/>
              </a:spcBef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1" name="Freihandform 10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7" name="Freihandform 26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8" name="Freihandform 27"/>
          <p:cNvSpPr>
            <a:spLocks noChangeAspect="1"/>
          </p:cNvSpPr>
          <p:nvPr userDrawn="1"/>
        </p:nvSpPr>
        <p:spPr bwMode="gray">
          <a:xfrm>
            <a:off x="1" y="499578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5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88617" y="1480601"/>
            <a:ext cx="5568951" cy="1832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6288616" y="6021918"/>
            <a:ext cx="5568000" cy="1642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sz="1067" dirty="0">
                <a:solidFill>
                  <a:schemeClr val="accent5"/>
                </a:solidFill>
              </a:rPr>
              <a:t>www.mediaserver.hamburg.de / Maxim Schulz</a:t>
            </a:r>
          </a:p>
        </p:txBody>
      </p:sp>
    </p:spTree>
    <p:extLst>
      <p:ext uri="{BB962C8B-B14F-4D97-AF65-F5344CB8AC3E}">
        <p14:creationId xmlns:p14="http://schemas.microsoft.com/office/powerpoint/2010/main" val="111906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88617" y="1480601"/>
            <a:ext cx="5568951" cy="1832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288616" y="6021918"/>
            <a:ext cx="5568000" cy="1642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sz="1067" dirty="0">
                <a:solidFill>
                  <a:schemeClr val="accent5"/>
                </a:solidFill>
              </a:rPr>
              <a:t>www.mediaserver.hamburg.de / Jörg Modrow</a:t>
            </a:r>
          </a:p>
        </p:txBody>
      </p:sp>
    </p:spTree>
    <p:extLst>
      <p:ext uri="{BB962C8B-B14F-4D97-AF65-F5344CB8AC3E}">
        <p14:creationId xmlns:p14="http://schemas.microsoft.com/office/powerpoint/2010/main" val="371588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88617" y="1480601"/>
            <a:ext cx="5568951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288616" y="6021918"/>
            <a:ext cx="5568000" cy="1642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1067" dirty="0">
                <a:solidFill>
                  <a:schemeClr val="accent5"/>
                </a:solidFill>
              </a:rPr>
              <a:t>www.mediaserver.hamburg.de / Michael Zapf</a:t>
            </a:r>
          </a:p>
        </p:txBody>
      </p:sp>
    </p:spTree>
    <p:extLst>
      <p:ext uri="{BB962C8B-B14F-4D97-AF65-F5344CB8AC3E}">
        <p14:creationId xmlns:p14="http://schemas.microsoft.com/office/powerpoint/2010/main" val="83821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3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Folie" r:id="rId24" imgW="344" imgH="344" progId="TCLayout.ActiveDocument.1">
                  <p:embed/>
                </p:oleObj>
              </mc:Choice>
              <mc:Fallback>
                <p:oleObj name="think-cell Folie" r:id="rId24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/>
          <p:cNvSpPr/>
          <p:nvPr/>
        </p:nvSpPr>
        <p:spPr>
          <a:xfrm>
            <a:off x="0" y="6371097"/>
            <a:ext cx="12192000" cy="4869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7" name="Picture 4" descr="Z:\Kunden\Hamburg_Marketing\Bildmaterial\Logos_Gesellschaften\HamburgLogo_Weiße_Typo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406319" y="6475776"/>
            <a:ext cx="1453495" cy="2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78367" y="372179"/>
            <a:ext cx="11372647" cy="96026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78367" y="1480601"/>
            <a:ext cx="11372647" cy="18329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470853" y="6223430"/>
            <a:ext cx="2568000" cy="291297"/>
          </a:xfrm>
          <a:prstGeom prst="rect">
            <a:avLst/>
          </a:prstGeom>
          <a:solidFill>
            <a:schemeClr val="bg2"/>
          </a:solidFill>
        </p:spPr>
        <p:txBody>
          <a:bodyPr vert="horz" wrap="none" lIns="36000" tIns="39600" rIns="36000" bIns="39600" rtlCol="0" anchor="ctr">
            <a:noAutofit/>
          </a:bodyPr>
          <a:lstStyle>
            <a:lvl1pPr algn="l">
              <a:defRPr sz="1200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Platzhalter für den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3" name="Freihandform 1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5" name="Freihandform 1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21" name="Freihandform 20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2" name="Freihandform 21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3" name="Freihandform 22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34" name="Freihandform 33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5" name="Freihandform 3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0" name="Freihandform 39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8" name="Freihandform 27"/>
          <p:cNvSpPr>
            <a:spLocks noChangeAspect="1"/>
          </p:cNvSpPr>
          <p:nvPr/>
        </p:nvSpPr>
        <p:spPr bwMode="gray">
          <a:xfrm>
            <a:off x="0" y="6191096"/>
            <a:ext cx="1262400" cy="360000"/>
          </a:xfrm>
          <a:custGeom>
            <a:avLst/>
            <a:gdLst/>
            <a:ahLst/>
            <a:cxnLst/>
            <a:rect l="l" t="t" r="r" b="b"/>
            <a:pathLst>
              <a:path w="946800" h="270000">
                <a:moveTo>
                  <a:pt x="0" y="0"/>
                </a:moveTo>
                <a:lnTo>
                  <a:pt x="407" y="0"/>
                </a:lnTo>
                <a:lnTo>
                  <a:pt x="513546" y="0"/>
                </a:lnTo>
                <a:lnTo>
                  <a:pt x="544621" y="0"/>
                </a:lnTo>
                <a:lnTo>
                  <a:pt x="595565" y="0"/>
                </a:lnTo>
                <a:lnTo>
                  <a:pt x="946800" y="0"/>
                </a:lnTo>
                <a:lnTo>
                  <a:pt x="790687" y="229347"/>
                </a:lnTo>
                <a:cubicBezTo>
                  <a:pt x="773288" y="253081"/>
                  <a:pt x="752401" y="268960"/>
                  <a:pt x="719303" y="270000"/>
                </a:cubicBezTo>
                <a:lnTo>
                  <a:pt x="595565" y="270000"/>
                </a:lnTo>
                <a:lnTo>
                  <a:pt x="544621" y="270000"/>
                </a:lnTo>
                <a:lnTo>
                  <a:pt x="513546" y="270000"/>
                </a:lnTo>
                <a:lnTo>
                  <a:pt x="407" y="27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67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itchFamily="34" charset="0"/>
        <a:buNone/>
        <a:defRPr sz="2133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1067"/>
        </a:spcBef>
        <a:buFont typeface="Arial" pitchFamily="34" charset="0"/>
        <a:buNone/>
        <a:defRPr sz="2133" kern="1200">
          <a:solidFill>
            <a:schemeClr val="accent1"/>
          </a:solidFill>
          <a:latin typeface="+mn-lt"/>
          <a:ea typeface="+mn-ea"/>
          <a:cs typeface="+mn-cs"/>
        </a:defRPr>
      </a:lvl2pPr>
      <a:lvl3pPr marL="359824" indent="-359824" algn="l" defTabSz="1219170" rtl="0" eaLnBrk="1" latinLnBrk="0" hangingPunct="1">
        <a:spcBef>
          <a:spcPts val="533"/>
        </a:spcBef>
        <a:buClr>
          <a:schemeClr val="accent1"/>
        </a:buClr>
        <a:buSzPct val="150000"/>
        <a:buFont typeface="Arial" pitchFamily="34" charset="0"/>
        <a:buChar char="•"/>
        <a:defRPr sz="2133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33" indent="-357708" algn="l" defTabSz="1219170" rtl="0" eaLnBrk="1" latinLnBrk="0" hangingPunct="1">
        <a:spcBef>
          <a:spcPts val="267"/>
        </a:spcBef>
        <a:buClr>
          <a:schemeClr val="accent1"/>
        </a:buClr>
        <a:buSzPct val="150000"/>
        <a:buFont typeface="Arial" pitchFamily="34" charset="0"/>
        <a:buChar char="•"/>
        <a:defRPr sz="18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7357" indent="-359824" algn="l" defTabSz="1219170" rtl="0" eaLnBrk="1" latinLnBrk="0" hangingPunct="1">
        <a:spcBef>
          <a:spcPts val="267"/>
        </a:spcBef>
        <a:buClr>
          <a:schemeClr val="accent1"/>
        </a:buClr>
        <a:buSzPct val="150000"/>
        <a:buFont typeface="Arial" pitchFamily="34" charset="0"/>
        <a:buChar char="•"/>
        <a:defRPr sz="18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70853" y="6223430"/>
            <a:ext cx="2412989" cy="291297"/>
          </a:xfrm>
        </p:spPr>
        <p:txBody>
          <a:bodyPr/>
          <a:lstStyle/>
          <a:p>
            <a:pPr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de-DE" dirty="0">
                <a:solidFill>
                  <a:prstClr val="white"/>
                </a:solidFill>
                <a:latin typeface="Arial"/>
              </a:rPr>
              <a:t>Seite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48978BA-FDB6-4F01-BDFF-4964A322AF39}"/>
              </a:ext>
            </a:extLst>
          </p:cNvPr>
          <p:cNvSpPr/>
          <p:nvPr/>
        </p:nvSpPr>
        <p:spPr>
          <a:xfrm>
            <a:off x="961534" y="1536569"/>
            <a:ext cx="647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  <a:p>
            <a:r>
              <a:rPr lang="de-DE" sz="4000" b="1" dirty="0">
                <a:solidFill>
                  <a:schemeClr val="accent1"/>
                </a:solidFill>
                <a:latin typeface="HamburgSans" panose="020B0503040000020003" pitchFamily="34" charset="0"/>
              </a:rPr>
              <a:t>155. Stadtteilkonferenz</a:t>
            </a:r>
          </a:p>
          <a:p>
            <a:endParaRPr lang="de-DE" sz="2400" b="1" dirty="0">
              <a:solidFill>
                <a:schemeClr val="accent1"/>
              </a:solidFill>
              <a:latin typeface="HamburgSans" panose="020B0503040000020003" pitchFamily="34" charset="0"/>
            </a:endParaRPr>
          </a:p>
          <a:p>
            <a:r>
              <a:rPr lang="de-DE" sz="2400" b="1" dirty="0">
                <a:solidFill>
                  <a:schemeClr val="accent1"/>
                </a:solidFill>
                <a:latin typeface="HamburgSans" panose="020B0503040000020003" pitchFamily="34" charset="0"/>
              </a:rPr>
              <a:t>Wie entwickelt sich der Stadtteil Bramfeld? Ein Rundumblick zu Bauvorhaben, Infrastruktur, Einwohnerentwicklung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684A2F8-4FA9-461D-957C-96FE249F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45" y="1536569"/>
            <a:ext cx="2504379" cy="25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814E-64B8-4B06-9926-72615A63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98598"/>
          </a:xfrm>
        </p:spPr>
        <p:txBody>
          <a:bodyPr/>
          <a:lstStyle/>
          <a:p>
            <a:r>
              <a:rPr lang="de-DE" dirty="0"/>
              <a:t>U5 -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</a:rPr>
              <a:t>Hochbahn U5 Projekt GmbH 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B3342F-3D46-48B1-B704-5BE38703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9F7E8D-4FC6-4D8C-A1E1-ADCB6E2B3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33644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U5-Beauftragte Tanja Taaks | schneller-durch-hamburg.de</a:t>
            </a:r>
          </a:p>
          <a:p>
            <a:pPr>
              <a:spcBef>
                <a:spcPts val="0"/>
              </a:spcBef>
            </a:pPr>
            <a:r>
              <a:rPr lang="it-IT" dirty="0" err="1"/>
              <a:t>Telefon</a:t>
            </a:r>
            <a:r>
              <a:rPr lang="it-IT" dirty="0"/>
              <a:t>: 0151 46 71 39 27 </a:t>
            </a:r>
          </a:p>
          <a:p>
            <a:pPr>
              <a:spcBef>
                <a:spcPts val="0"/>
              </a:spcBef>
            </a:pPr>
            <a:r>
              <a:rPr lang="it-IT" dirty="0"/>
              <a:t>E-Mail: tanja.taaks@hochbahn.de </a:t>
            </a:r>
            <a:endParaRPr lang="de-DE" dirty="0"/>
          </a:p>
          <a:p>
            <a:r>
              <a:rPr lang="de-DE" dirty="0"/>
              <a:t>Sprechstunde:</a:t>
            </a:r>
          </a:p>
          <a:p>
            <a:pPr>
              <a:spcBef>
                <a:spcPts val="0"/>
              </a:spcBef>
            </a:pPr>
            <a:r>
              <a:rPr lang="de-DE" dirty="0"/>
              <a:t>jeden 2. Dienstag um 10 Uhr und jeden 4. Dienstag um </a:t>
            </a:r>
          </a:p>
          <a:p>
            <a:pPr>
              <a:spcBef>
                <a:spcPts val="0"/>
              </a:spcBef>
            </a:pPr>
            <a:r>
              <a:rPr lang="de-DE" dirty="0"/>
              <a:t>16 Uhr in der Haspa Filiale Bramfeld Dorfplatz.</a:t>
            </a:r>
          </a:p>
          <a:p>
            <a:pPr>
              <a:spcBef>
                <a:spcPts val="0"/>
              </a:spcBef>
            </a:pPr>
            <a:r>
              <a:rPr lang="de-DE" dirty="0"/>
              <a:t>(Bis auf den September, da findet keine Sprechstunde statt.</a:t>
            </a:r>
          </a:p>
          <a:p>
            <a:pPr>
              <a:spcBef>
                <a:spcPts val="0"/>
              </a:spcBef>
            </a:pPr>
            <a:r>
              <a:rPr lang="de-DE" dirty="0"/>
              <a:t>Der nächste Termin wäre dann der 8. Oktober)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D75D3F-BF90-4734-9329-33EC8E1EC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5FA6A41-D14E-44A0-A3AB-FE78B2511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38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4F1623-8162-4FE5-880B-63B29AA1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 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6FD14-4C07-4A0B-94AF-CE7FBDEE3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3118739"/>
          </a:xfrm>
        </p:spPr>
        <p:txBody>
          <a:bodyPr/>
          <a:lstStyle/>
          <a:p>
            <a:endParaRPr lang="de-DE" dirty="0"/>
          </a:p>
          <a:p>
            <a:pPr algn="ctr"/>
            <a:r>
              <a:rPr lang="de-DE" sz="3200" dirty="0"/>
              <a:t>Viele Dank für Ihre Aufmerksamkeit!</a:t>
            </a:r>
          </a:p>
          <a:p>
            <a:pPr algn="ctr"/>
            <a:endParaRPr lang="de-DE" sz="3200" dirty="0"/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Fragen, Wünsche, Anliegen und Anregungen?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35289-CC86-4E73-84C1-3437290C0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7E87F32-5F76-4FE1-89DF-7C261E4AF4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5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3450D-1828-441A-8902-F4FE9513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Über Mich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5E3226-51F0-4EF0-BE62-8171AD0A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155. Stadtteilkonferenz Bramfeld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70E1BE-3204-40AB-8AF5-D4FCE8C7B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3118739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Nico Fischer</a:t>
            </a:r>
          </a:p>
          <a:p>
            <a:pPr lvl="0" defTabSz="914400">
              <a:spcBef>
                <a:spcPts val="0"/>
              </a:spcBef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Rechtsreferent im Rechtsamt Wandsbek</a:t>
            </a:r>
          </a:p>
          <a:p>
            <a:pPr lvl="0" defTabSz="914400">
              <a:spcBef>
                <a:spcPts val="0"/>
              </a:spcBef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Regionalbeauftragter für Bramfeld, Farmsen-Berne und </a:t>
            </a:r>
            <a:r>
              <a:rPr lang="de-DE" sz="2400" dirty="0" err="1">
                <a:solidFill>
                  <a:srgbClr val="003063"/>
                </a:solidFill>
                <a:latin typeface="HamburgSans" panose="020B0503040000020003" pitchFamily="34" charset="0"/>
              </a:rPr>
              <a:t>Steilshoop</a:t>
            </a:r>
            <a:endParaRPr lang="de-DE" sz="2400" dirty="0">
              <a:solidFill>
                <a:srgbClr val="003063"/>
              </a:solidFill>
              <a:latin typeface="HamburgSans" panose="020B0503040000020003" pitchFamily="34" charset="0"/>
            </a:endParaRPr>
          </a:p>
          <a:p>
            <a:pPr lvl="0" defTabSz="914400">
              <a:spcBef>
                <a:spcPts val="0"/>
              </a:spcBef>
            </a:pPr>
            <a:endParaRPr lang="de-DE" sz="2400" dirty="0">
              <a:solidFill>
                <a:srgbClr val="003063"/>
              </a:solidFill>
              <a:latin typeface="HamburgSans" panose="020B0503040000020003" pitchFamily="34" charset="0"/>
            </a:endParaRPr>
          </a:p>
          <a:p>
            <a:pPr lvl="0" defTabSz="914400">
              <a:spcBef>
                <a:spcPts val="0"/>
              </a:spcBef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Kontaktdaten:</a:t>
            </a:r>
          </a:p>
          <a:p>
            <a:pPr lvl="0" defTabSz="914400">
              <a:spcBef>
                <a:spcPts val="0"/>
              </a:spcBef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Telefon: 040 428 81-2089</a:t>
            </a:r>
          </a:p>
          <a:p>
            <a:pPr lvl="0" defTabSz="914400">
              <a:spcBef>
                <a:spcPts val="0"/>
              </a:spcBef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E-Mail: region-bramfeld@wandsbek.hamburg.de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83F880-398A-4930-824A-25284132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00C7FE1-190A-45FB-8096-330801231C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98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18656-5B96-4CEB-84A4-D719E1F7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1440587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Funktion und Aufgaben des Regionalbeauftragten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3230B0-4572-4AC8-939E-1595E2E3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0853" y="6223430"/>
            <a:ext cx="2568000" cy="291297"/>
          </a:xfrm>
        </p:spPr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</a:t>
            </a:r>
            <a:endParaRPr lang="de-DE" dirty="0">
              <a:solidFill>
                <a:srgbClr val="003063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DBEEFD-83F2-4CE4-B4EC-E82A29BAA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4093428"/>
          </a:xfrm>
        </p:spPr>
        <p:txBody>
          <a:bodyPr/>
          <a:lstStyle/>
          <a:p>
            <a:pPr marL="342900" lvl="0" indent="-342900" defTabSz="914400">
              <a:spcBef>
                <a:spcPts val="1200"/>
              </a:spcBef>
              <a:buClr>
                <a:srgbClr val="003063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Ansprechpartner und Verbindung zwischen Bezirksamt, Bürger*innen sowie Politik</a:t>
            </a:r>
          </a:p>
          <a:p>
            <a:pPr marL="270000" lvl="0" indent="-270000" defTabSz="914400">
              <a:spcBef>
                <a:spcPts val="1200"/>
              </a:spcBef>
              <a:buClr>
                <a:srgbClr val="003063"/>
              </a:buClr>
              <a:buSzPct val="150000"/>
              <a:buFont typeface="Arial" pitchFamily="34" charset="0"/>
              <a:buChar char="•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Weitergabe der Anliegen, keine eigene Kompetenz, aber Auskunfts- und Fragerechte </a:t>
            </a:r>
          </a:p>
          <a:p>
            <a:pPr marL="270000" lvl="0" indent="-270000" defTabSz="914400">
              <a:spcBef>
                <a:spcPts val="1200"/>
              </a:spcBef>
              <a:buClr>
                <a:srgbClr val="003063"/>
              </a:buClr>
              <a:buSzPct val="150000"/>
              <a:buFont typeface="Arial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Teilnahme an Regionalausschüssen für die Verwaltung, Mitnahme und Steuerung von Themen</a:t>
            </a:r>
          </a:p>
          <a:p>
            <a:pPr marL="342900" lvl="0" indent="-342900" defTabSz="914400">
              <a:spcBef>
                <a:spcPts val="1200"/>
              </a:spcBef>
              <a:buClr>
                <a:srgbClr val="003063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Monatliche Bürgersprechstunden, wechselnd mit Bezirksamtsleitung</a:t>
            </a:r>
          </a:p>
          <a:p>
            <a:pPr marL="270000" lvl="0" indent="-270000" defTabSz="914400">
              <a:spcBef>
                <a:spcPts val="1200"/>
              </a:spcBef>
              <a:buClr>
                <a:srgbClr val="003063"/>
              </a:buClr>
              <a:buSzPct val="150000"/>
              <a:buFont typeface="Arial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Telefonische Erreichbarkeit (Mo.-Fr.), gerne auch per Email</a:t>
            </a:r>
          </a:p>
          <a:p>
            <a:pPr marL="270000" lvl="0" indent="-270000" defTabSz="914400">
              <a:spcBef>
                <a:spcPts val="1200"/>
              </a:spcBef>
              <a:buClr>
                <a:srgbClr val="003063"/>
              </a:buClr>
              <a:buSzPct val="150000"/>
              <a:buFont typeface="Arial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Allgemeine Auskünfte: Telefonische </a:t>
            </a:r>
            <a:r>
              <a:rPr lang="de-DE" sz="2400" dirty="0" err="1">
                <a:latin typeface="HamburgSans" panose="020B0503040000020003" pitchFamily="34" charset="0"/>
              </a:rPr>
              <a:t>HamburgService</a:t>
            </a:r>
            <a:r>
              <a:rPr lang="de-DE" sz="2400" dirty="0">
                <a:latin typeface="HamburgSans" panose="020B0503040000020003" pitchFamily="34" charset="0"/>
              </a:rPr>
              <a:t> (115), Melde-Michel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96F7CC-F213-4E92-9ADE-373E85D1E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41708DA-07EB-4874-ACD0-F51E9A9F2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44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12861-FA6A-4A3F-B458-F18E0D38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Der Regionalausschuss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B8DEAC-1EEF-4FED-A15B-F179C739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 </a:t>
            </a:r>
            <a:endParaRPr lang="de-DE" dirty="0">
              <a:solidFill>
                <a:srgbClr val="003063"/>
              </a:solidFill>
              <a:latin typeface="HamburgSans" panose="020B0503040000020003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DC5CD3-8BDB-46BE-9F09-7779BD13C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347039"/>
            <a:ext cx="11379200" cy="462684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Unterausschuss der Bezirksversammlung</a:t>
            </a:r>
          </a:p>
          <a:p>
            <a:pPr marL="342900" indent="-3429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Politik, Verwaltung, Polizei und Bürger*innen</a:t>
            </a:r>
          </a:p>
          <a:p>
            <a:pPr marL="342900" lvl="0" indent="-3429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Befassung mit Angelegenheiten, die Ihre Region in besonderem Maße betreffen (Eingaben, Mitteilungen, Straßenverkehrsbehördliche Anordnungen)</a:t>
            </a:r>
            <a:endParaRPr lang="de-DE" sz="2400" dirty="0">
              <a:latin typeface="HamburgSans" panose="020B0503040000020003" pitchFamily="34" charset="0"/>
            </a:endParaRPr>
          </a:p>
          <a:p>
            <a:pPr marL="342900" indent="-3429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Anliegen der Bürger*innen und Öffentliche Fragestunde 1. Teil und 2. Teil</a:t>
            </a:r>
          </a:p>
          <a:p>
            <a:pPr marL="342900" indent="-3429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Ausschuss gibt Einschätzung/Beschlussvorlage an die BV weiter</a:t>
            </a:r>
          </a:p>
          <a:p>
            <a:pPr marL="342900" indent="-34290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latin typeface="HamburgSans" panose="020B0503040000020003" pitchFamily="34" charset="0"/>
              </a:rPr>
              <a:t>Originär: Benennung von Verkehrsflächen, Vergabe Bürgerpreis für Umwelt und Soziales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D4ABB3-E06E-4865-A171-77F0B47B6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1E19B0C-23CA-4147-8C86-C7CF459AA7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09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58BF6-03FC-4EC5-BAC8-CF6D2F0C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Stadtteil Bramfeld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963326-9681-4D0D-BE72-C5DD6D8F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E53C76-6F07-446C-BB02-202ED0571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9513" y="1480601"/>
            <a:ext cx="7738054" cy="407803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600" dirty="0">
                <a:latin typeface="HamburgSans" panose="020B0503040000020003" pitchFamily="34" charset="0"/>
              </a:rPr>
              <a:t>52.980 Einwohner*innen </a:t>
            </a:r>
            <a:r>
              <a:rPr lang="de-DE" sz="1600" b="0" dirty="0">
                <a:latin typeface="HamburgSans" panose="020B0503040000020003" pitchFamily="34" charset="0"/>
              </a:rPr>
              <a:t>(W 453.086)</a:t>
            </a:r>
          </a:p>
          <a:p>
            <a:pPr>
              <a:spcBef>
                <a:spcPts val="1200"/>
              </a:spcBef>
            </a:pPr>
            <a:r>
              <a:rPr lang="de-DE" sz="1600" dirty="0">
                <a:latin typeface="HamburgSans" panose="020B0503040000020003" pitchFamily="34" charset="0"/>
              </a:rPr>
              <a:t>Fläche: 10,1 km² </a:t>
            </a:r>
            <a:r>
              <a:rPr lang="de-DE" sz="1600" b="0" dirty="0">
                <a:latin typeface="HamburgSans" panose="020B0503040000020003" pitchFamily="34" charset="0"/>
              </a:rPr>
              <a:t>(W 147,5)</a:t>
            </a:r>
          </a:p>
          <a:p>
            <a:pPr>
              <a:spcBef>
                <a:spcPts val="1200"/>
              </a:spcBef>
            </a:pPr>
            <a:r>
              <a:rPr lang="de-DE" sz="1600" dirty="0" err="1">
                <a:latin typeface="HamburgSans" panose="020B0503040000020003" pitchFamily="34" charset="0"/>
              </a:rPr>
              <a:t>Einw</a:t>
            </a:r>
            <a:r>
              <a:rPr lang="de-DE" sz="1600" dirty="0">
                <a:latin typeface="HamburgSans" panose="020B0503040000020003" pitchFamily="34" charset="0"/>
              </a:rPr>
              <a:t>. je km²: 5.263 </a:t>
            </a:r>
            <a:r>
              <a:rPr lang="de-DE" sz="1600" b="0" dirty="0">
                <a:latin typeface="HamburgSans" panose="020B0503040000020003" pitchFamily="34" charset="0"/>
              </a:rPr>
              <a:t>(W 3.071, HH 2.577)</a:t>
            </a:r>
          </a:p>
          <a:p>
            <a:pPr>
              <a:spcBef>
                <a:spcPts val="1200"/>
              </a:spcBef>
            </a:pPr>
            <a:endParaRPr lang="de-DE" sz="1600" b="0" dirty="0">
              <a:latin typeface="HamburgSans" panose="020B0503040000020003" pitchFamily="34" charset="0"/>
            </a:endParaRPr>
          </a:p>
          <a:p>
            <a:pPr lvl="0" defTabSz="914400">
              <a:spcBef>
                <a:spcPts val="1800"/>
              </a:spcBef>
            </a:pPr>
            <a:r>
              <a:rPr lang="de-DE" altLang="de-DE" sz="1600" dirty="0">
                <a:latin typeface="HamburgSans" panose="020B0503040000020003" pitchFamily="34" charset="0"/>
              </a:rPr>
              <a:t>Kinder und Jugendliche: </a:t>
            </a:r>
            <a:r>
              <a:rPr lang="de-DE" altLang="de-DE" sz="1600" b="0" dirty="0">
                <a:latin typeface="HamburgSans" panose="020B0503040000020003" pitchFamily="34" charset="0"/>
              </a:rPr>
              <a:t>	</a:t>
            </a:r>
            <a:r>
              <a:rPr lang="de-DE" altLang="de-DE" sz="1600" dirty="0">
                <a:latin typeface="HamburgSans" panose="020B0503040000020003" pitchFamily="34" charset="0"/>
              </a:rPr>
              <a:t>8.207 (15,5 %)</a:t>
            </a:r>
            <a:r>
              <a:rPr lang="de-DE" altLang="de-DE" sz="1600" b="0" dirty="0">
                <a:latin typeface="HamburgSans" panose="020B0503040000020003" pitchFamily="34" charset="0"/>
              </a:rPr>
              <a:t>, W 80.587 (17,8%), (HH 16,9 %)</a:t>
            </a:r>
          </a:p>
          <a:p>
            <a:pPr lvl="0" defTabSz="914400">
              <a:spcBef>
                <a:spcPts val="1800"/>
              </a:spcBef>
            </a:pPr>
            <a:r>
              <a:rPr lang="de-DE" altLang="de-DE" sz="1600" dirty="0">
                <a:latin typeface="HamburgSans" panose="020B0503040000020003" pitchFamily="34" charset="0"/>
              </a:rPr>
              <a:t>Senior*innen: </a:t>
            </a:r>
            <a:r>
              <a:rPr lang="de-DE" altLang="de-DE" sz="1600" b="0" dirty="0">
                <a:latin typeface="HamburgSans" panose="020B0503040000020003" pitchFamily="34" charset="0"/>
              </a:rPr>
              <a:t>		</a:t>
            </a:r>
            <a:r>
              <a:rPr lang="de-DE" altLang="de-DE" sz="1600" dirty="0">
                <a:latin typeface="HamburgSans" panose="020B0503040000020003" pitchFamily="34" charset="0"/>
              </a:rPr>
              <a:t>11.262 (21,3 %)</a:t>
            </a:r>
            <a:r>
              <a:rPr lang="de-DE" altLang="de-DE" sz="1600" b="0" dirty="0">
                <a:latin typeface="HamburgSans" panose="020B0503040000020003" pitchFamily="34" charset="0"/>
              </a:rPr>
              <a:t>,</a:t>
            </a:r>
            <a:r>
              <a:rPr lang="de-DE" altLang="de-DE" sz="1600" dirty="0">
                <a:latin typeface="HamburgSans" panose="020B0503040000020003" pitchFamily="34" charset="0"/>
              </a:rPr>
              <a:t> </a:t>
            </a:r>
            <a:r>
              <a:rPr lang="de-DE" altLang="de-DE" sz="1600" b="0" dirty="0">
                <a:latin typeface="HamburgSans" panose="020B0503040000020003" pitchFamily="34" charset="0"/>
              </a:rPr>
              <a:t>W 95.713 (21,1%), (HH 17,8%) </a:t>
            </a:r>
          </a:p>
          <a:p>
            <a:pPr lvl="0" defTabSz="914400">
              <a:spcBef>
                <a:spcPts val="1800"/>
              </a:spcBef>
            </a:pPr>
            <a:r>
              <a:rPr lang="de-DE" altLang="de-DE" sz="1600" dirty="0">
                <a:latin typeface="HamburgSans" panose="020B0503040000020003" pitchFamily="34" charset="0"/>
              </a:rPr>
              <a:t>rund 8300 Einwohner*innen mit ausländischer Staatsangehörigkeit</a:t>
            </a:r>
            <a:r>
              <a:rPr lang="de-DE" altLang="de-DE" sz="1600" b="0" dirty="0">
                <a:latin typeface="HamburgSans" panose="020B0503040000020003" pitchFamily="34" charset="0"/>
              </a:rPr>
              <a:t>, 	 </a:t>
            </a:r>
            <a:r>
              <a:rPr lang="de-DE" altLang="de-DE" sz="1600" dirty="0">
                <a:latin typeface="HamburgSans" panose="020B0503040000020003" pitchFamily="34" charset="0"/>
              </a:rPr>
              <a:t>15,6 % </a:t>
            </a:r>
            <a:r>
              <a:rPr lang="de-DE" altLang="de-DE" sz="1600" b="0" dirty="0">
                <a:latin typeface="HamburgSans" panose="020B0503040000020003" pitchFamily="34" charset="0"/>
              </a:rPr>
              <a:t>(W 17,2 %, HH 20 %) </a:t>
            </a:r>
          </a:p>
          <a:p>
            <a:pPr lvl="0" defTabSz="914400">
              <a:spcBef>
                <a:spcPts val="1800"/>
              </a:spcBef>
            </a:pPr>
            <a:r>
              <a:rPr lang="de-DE" altLang="de-DE" sz="1600" dirty="0">
                <a:latin typeface="HamburgSans" panose="020B0503040000020003" pitchFamily="34" charset="0"/>
              </a:rPr>
              <a:t>Arbeitslose: 	</a:t>
            </a:r>
            <a:r>
              <a:rPr lang="de-DE" altLang="de-DE" sz="1600" b="0" dirty="0">
                <a:latin typeface="HamburgSans" panose="020B0503040000020003" pitchFamily="34" charset="0"/>
              </a:rPr>
              <a:t>	</a:t>
            </a:r>
            <a:r>
              <a:rPr lang="de-DE" altLang="de-DE" sz="1600" dirty="0">
                <a:latin typeface="HamburgSans" panose="020B0503040000020003" pitchFamily="34" charset="0"/>
              </a:rPr>
              <a:t>ca. 2.100 (5,9 %)</a:t>
            </a:r>
            <a:r>
              <a:rPr lang="de-DE" altLang="de-DE" sz="1600" b="0" dirty="0">
                <a:latin typeface="HamburgSans" panose="020B0503040000020003" pitchFamily="34" charset="0"/>
              </a:rPr>
              <a:t>,</a:t>
            </a:r>
            <a:r>
              <a:rPr lang="de-DE" altLang="de-DE" sz="1600" dirty="0">
                <a:latin typeface="HamburgSans" panose="020B0503040000020003" pitchFamily="34" charset="0"/>
              </a:rPr>
              <a:t> </a:t>
            </a:r>
            <a:r>
              <a:rPr lang="de-DE" altLang="de-DE" sz="1600" b="0" dirty="0">
                <a:latin typeface="HamburgSans" panose="020B0503040000020003" pitchFamily="34" charset="0"/>
              </a:rPr>
              <a:t>W ca. 15.000 (5,2 %), (HH 5,7%)</a:t>
            </a:r>
          </a:p>
          <a:p>
            <a:pPr lvl="0" defTabSz="914400">
              <a:spcBef>
                <a:spcPts val="1800"/>
              </a:spcBef>
            </a:pPr>
            <a:r>
              <a:rPr lang="de-DE" altLang="de-DE" sz="1600" dirty="0">
                <a:latin typeface="HamburgSans" panose="020B0503040000020003" pitchFamily="34" charset="0"/>
              </a:rPr>
              <a:t>SGB II-Empfänger*innen: 	5.184 (9,8%)</a:t>
            </a:r>
            <a:r>
              <a:rPr lang="de-DE" altLang="de-DE" sz="1600" b="0" dirty="0">
                <a:latin typeface="HamburgSans" panose="020B0503040000020003" pitchFamily="34" charset="0"/>
              </a:rPr>
              <a:t>, W 41.652 (9,2 %), (HH 10 %)</a:t>
            </a:r>
            <a:endParaRPr lang="de-DE" sz="1600" dirty="0">
              <a:latin typeface="HamburgSans" panose="020B0503040000020003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1D9DA0-1C76-489B-B100-CC95F782E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69B787-4843-4D1B-A9BE-BD009F2C6F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000" y="5902259"/>
            <a:ext cx="6360445" cy="164212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Statistikamt Nord Hamburger Stadtteil-Profile: Berichtsjahr 2022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31A9DA-6C9C-48B7-BBF5-85578FC0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50000" r="30171" b="18271"/>
          <a:stretch/>
        </p:blipFill>
        <p:spPr>
          <a:xfrm>
            <a:off x="562511" y="1480601"/>
            <a:ext cx="2908663" cy="20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6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89FA-FB3E-48EA-AF3E-BB51FD23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/>
              <a:t>Stadtteil Bramfeld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4C0FF-6E0A-4F49-9FAB-31AE6714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0853" y="6223430"/>
            <a:ext cx="2568000" cy="291297"/>
          </a:xfrm>
        </p:spPr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5601B6-9626-4578-9101-8FBF82B5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7FBDA8-CD29-4CB8-BFD9-F3043DCDDF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BD32F41-CCD0-497A-8015-6C721F1B8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96895"/>
              </p:ext>
            </p:extLst>
          </p:nvPr>
        </p:nvGraphicFramePr>
        <p:xfrm>
          <a:off x="443060" y="1906187"/>
          <a:ext cx="11339362" cy="737700"/>
        </p:xfrm>
        <a:graphic>
          <a:graphicData uri="http://schemas.openxmlformats.org/drawingml/2006/table">
            <a:tbl>
              <a:tblPr firstRow="1" firstCol="1" bandRow="1"/>
              <a:tblGrid>
                <a:gridCol w="1011590">
                  <a:extLst>
                    <a:ext uri="{9D8B030D-6E8A-4147-A177-3AD203B41FA5}">
                      <a16:colId xmlns:a16="http://schemas.microsoft.com/office/drawing/2014/main" val="1292967303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1161195145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392577027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1750656477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1929124196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3490974844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626674809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1539289923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4150536256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1488708572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4043691798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3594126404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320677270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3660400037"/>
                    </a:ext>
                  </a:extLst>
                </a:gridCol>
                <a:gridCol w="737698">
                  <a:extLst>
                    <a:ext uri="{9D8B030D-6E8A-4147-A177-3AD203B41FA5}">
                      <a16:colId xmlns:a16="http://schemas.microsoft.com/office/drawing/2014/main" val="25491747"/>
                    </a:ext>
                  </a:extLst>
                </a:gridCol>
              </a:tblGrid>
              <a:tr h="18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001063"/>
                  </a:ext>
                </a:extLst>
              </a:tr>
              <a:tr h="18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u18 Ist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7.181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7.181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7.172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7.153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7.211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7.329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7.542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7.695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7.771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7.932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7.975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8.039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8.207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8.244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768667"/>
                  </a:ext>
                </a:extLst>
              </a:tr>
              <a:tr h="18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ü65 Ist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11.266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11.297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11.287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11.248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11.311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11.263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11.284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11.246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11.247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11.262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11.365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04424"/>
                  </a:ext>
                </a:extLst>
              </a:tr>
              <a:tr h="18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gesamt Ist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50.510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50.520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50.837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50.699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50.838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51.115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51.858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52.342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52.498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52.749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52.704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52.573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52.980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53.347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393" marR="66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86799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247BDEF-0DB4-4342-B033-B33DA00AA19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383568" y="1480621"/>
            <a:ext cx="6045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Zur Bevölkerungsentwicklung (Quelle Melderegister):</a:t>
            </a:r>
            <a:endParaRPr kumimoji="0" lang="de-DE" altLang="de-DE" sz="180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87E7FDF-6DC3-47A1-9F10-9CEEED774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92421"/>
              </p:ext>
            </p:extLst>
          </p:nvPr>
        </p:nvGraphicFramePr>
        <p:xfrm>
          <a:off x="539014" y="3795824"/>
          <a:ext cx="681990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7189086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52697109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176399658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92776743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68861597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31969120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663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72327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9197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de-DE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2035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2040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58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de-DE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absolut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anteilig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absolut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anteilig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absolut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anteilig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absolut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anteilig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75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u18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+247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+3,0%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+583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+7,1%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+419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+5,1%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+286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+3,5%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04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ü65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+402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+3,6%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+1.471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+13,1%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+2.268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+20,1%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+2.438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+21,6%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7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gesamt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+1.048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+2,0%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+2.329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+4,4%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+2.831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+5,3%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+3.171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+6,0%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215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824571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78325A4E-655E-4A1D-8D0A-6470E4DB2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06" y="3041384"/>
            <a:ext cx="11059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Prognostizierte Bevölkerungsentwicklung in Relation zum Basisjahr 2022 (absolut und anteilig)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(Quelle Bevölkerungsprognose Statistikamt Nord 14. Kleinräumige Bevölkerungsprognose):</a:t>
            </a:r>
            <a:endParaRPr kumimoji="0" lang="de-DE" altLang="de-DE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5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E4B26-B956-4549-B4BD-2EE89905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Was passiert im Stadtteil?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6DB097D-0221-4EEE-A410-E5467D2C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7D34D6-06B8-478E-8BE4-901AEB674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305943"/>
            <a:ext cx="11379200" cy="4370427"/>
          </a:xfrm>
        </p:spPr>
        <p:txBody>
          <a:bodyPr/>
          <a:lstStyle/>
          <a:p>
            <a:pPr lvl="0">
              <a:spcBef>
                <a:spcPts val="600"/>
              </a:spcBef>
              <a:buSzPct val="150000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Moosrosenweg Süd (BR 71) (ÖRV) – Wohnungsbau und Erschließungsstraße</a:t>
            </a:r>
          </a:p>
          <a:p>
            <a:pPr lvl="0">
              <a:spcBef>
                <a:spcPts val="600"/>
              </a:spcBef>
              <a:buSzPct val="150000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</a:rPr>
              <a:t>Moosrosenweg Nord (BR 72) (ÖRV) – Wohnungsbau und Erschließungsstraße</a:t>
            </a:r>
            <a:endParaRPr lang="de-DE" sz="2400" dirty="0">
              <a:latin typeface="HamburgSans" panose="020B0503040000020003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de-DE" sz="1800" dirty="0">
                <a:latin typeface="HamburgSans" panose="020B0503040000020003" pitchFamily="34" charset="0"/>
                <a:ea typeface="Calibri" panose="020F0502020204030204" pitchFamily="34" charset="0"/>
              </a:rPr>
              <a:t>Entwicklung des sog. „Moosrosenquartier“ Moosrosenweg / Bramfelder Chaussee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de-DE" sz="1800" dirty="0" err="1">
                <a:latin typeface="HamburgSans" panose="020B0503040000020003" pitchFamily="34" charset="0"/>
                <a:ea typeface="Calibri" panose="020F0502020204030204" pitchFamily="34" charset="0"/>
              </a:rPr>
              <a:t>ggü</a:t>
            </a:r>
            <a:r>
              <a:rPr lang="de-DE" sz="1800" dirty="0">
                <a:latin typeface="HamburgSans" panose="020B0503040000020003" pitchFamily="34" charset="0"/>
                <a:ea typeface="Calibri" panose="020F0502020204030204" pitchFamily="34" charset="0"/>
              </a:rPr>
              <a:t>. Fa. Otto auf einer vormaligen Parkplatzfläche mit insgesamt ca. 1.100 Wohneinheiten, anteilig auch gefördertem Wohnungsbau. Die Erschließungsarbeiten laufen bereits. U.a. Kita und Studierenden- sowie Azubiwohnungen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de-DE" sz="1800" dirty="0">
                <a:latin typeface="HamburgSans" panose="020B0503040000020003" pitchFamily="34" charset="0"/>
                <a:ea typeface="Calibri" panose="020F0502020204030204" pitchFamily="34" charset="0"/>
              </a:rPr>
              <a:t>Festgestellt, Transparenzportal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endParaRPr lang="de-DE" sz="1800" dirty="0">
              <a:latin typeface="HamburgSans" panose="020B0503040000020003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50000"/>
            </a:pPr>
            <a:r>
              <a:rPr lang="de-DE" sz="2400" dirty="0">
                <a:latin typeface="HamburgSans" panose="020B0503040000020003" pitchFamily="34" charset="0"/>
                <a:ea typeface="Calibri" panose="020F0502020204030204" pitchFamily="34" charset="0"/>
              </a:rPr>
              <a:t>Bramfeld 73 - Straßen Bramfelder Chaussee, </a:t>
            </a:r>
            <a:r>
              <a:rPr lang="de-DE" sz="2400" dirty="0" err="1">
                <a:latin typeface="HamburgSans" panose="020B0503040000020003" pitchFamily="34" charset="0"/>
                <a:ea typeface="Calibri" panose="020F0502020204030204" pitchFamily="34" charset="0"/>
              </a:rPr>
              <a:t>Fabriciusstraße</a:t>
            </a:r>
            <a:r>
              <a:rPr lang="de-DE" sz="2400" dirty="0">
                <a:latin typeface="HamburgSans" panose="020B0503040000020003" pitchFamily="34" charset="0"/>
                <a:ea typeface="Calibri" panose="020F0502020204030204" pitchFamily="34" charset="0"/>
              </a:rPr>
              <a:t> und </a:t>
            </a:r>
            <a:r>
              <a:rPr lang="de-DE" sz="2400" dirty="0" err="1">
                <a:latin typeface="HamburgSans" panose="020B0503040000020003" pitchFamily="34" charset="0"/>
                <a:ea typeface="Calibri" panose="020F0502020204030204" pitchFamily="34" charset="0"/>
              </a:rPr>
              <a:t>Unnenland</a:t>
            </a:r>
            <a:r>
              <a:rPr lang="de-DE" sz="2400" dirty="0">
                <a:latin typeface="HamburgSans" panose="020B0503040000020003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1800" dirty="0">
                <a:latin typeface="HamburgSans" panose="020B0503040000020003" pitchFamily="34" charset="0"/>
                <a:ea typeface="Calibri" panose="020F0502020204030204" pitchFamily="34" charset="0"/>
              </a:rPr>
              <a:t>Entwicklung im südlichen Einmündungsbereich </a:t>
            </a:r>
            <a:r>
              <a:rPr lang="de-DE" sz="1800" dirty="0" err="1">
                <a:latin typeface="HamburgSans" panose="020B0503040000020003" pitchFamily="34" charset="0"/>
                <a:ea typeface="Calibri" panose="020F0502020204030204" pitchFamily="34" charset="0"/>
              </a:rPr>
              <a:t>Fabriciusstraße</a:t>
            </a:r>
            <a:r>
              <a:rPr lang="de-DE" sz="1800" dirty="0">
                <a:latin typeface="HamburgSans" panose="020B0503040000020003" pitchFamily="34" charset="0"/>
                <a:ea typeface="Calibri" panose="020F0502020204030204" pitchFamily="34" charset="0"/>
              </a:rPr>
              <a:t> / Bramfelder Chaussee, wo u.a. geförderte Wohnungen errichtet werden sollen. </a:t>
            </a:r>
            <a:r>
              <a:rPr lang="de-DE" sz="1800" dirty="0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Ca. 200 zusätzliche Wohnungen.</a:t>
            </a:r>
            <a:endParaRPr lang="de-DE" sz="1800" dirty="0">
              <a:latin typeface="HamburgSans" panose="020B0503040000020003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de-DE" sz="1800" dirty="0">
                <a:latin typeface="HamburgSans" panose="020B0503040000020003" pitchFamily="34" charset="0"/>
                <a:ea typeface="Calibri" panose="020F0502020204030204" pitchFamily="34" charset="0"/>
              </a:rPr>
              <a:t>Öffentliche Auslegung hat stattgefunden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75FD7-BAF4-4B27-B5D3-EF48DCC63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85FCA9-4B59-4CA6-A414-AE9A6F19B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66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5F46-CD1E-4D59-8A42-8A728125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Was passiert im Stadtteil?</a:t>
            </a:r>
            <a:endParaRPr lang="de-DE" dirty="0">
              <a:latin typeface="HamburgSans" panose="020B0503040000020003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2BEE4B-77FC-4C9A-B3A0-0DB158D3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FBBA82-1501-4D47-B0BF-4CE35009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367484"/>
            <a:ext cx="11379200" cy="3785652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ehemaliges Sportgelände Am-</a:t>
            </a:r>
            <a:r>
              <a:rPr lang="de-DE" sz="2400" dirty="0" err="1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Stühm</a:t>
            </a: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-Süd, (nicht in absehbarer Zeit)</a:t>
            </a:r>
          </a:p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Mützendorpsteed</a:t>
            </a: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, (BR 70)– Wohnungsbau (Genehmigungen liegen vor)</a:t>
            </a:r>
          </a:p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Coco-Cola-Gelände (Zukunft offen)</a:t>
            </a:r>
          </a:p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3063"/>
                </a:solidFill>
                <a:latin typeface="HamburgSans" panose="020B0503040000020003" pitchFamily="34" charset="0"/>
                <a:ea typeface="Calibri" panose="020F0502020204030204" pitchFamily="34" charset="0"/>
              </a:rPr>
              <a:t>Campus Otto-Gelände/</a:t>
            </a:r>
            <a:r>
              <a:rPr lang="de-DE" sz="2400" dirty="0">
                <a:latin typeface="HamburgSans" panose="020B0503040000020003" pitchFamily="34" charset="0"/>
              </a:rPr>
              <a:t>Life Hamburg, Werner-Otto-Straße 21-23, insb. Bildungsangebote, genehmigt, Abriss erfolgt </a:t>
            </a:r>
          </a:p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 err="1">
                <a:latin typeface="HamburgSans" panose="020B0503040000020003" pitchFamily="34" charset="0"/>
              </a:rPr>
              <a:t>Eenstock</a:t>
            </a:r>
            <a:r>
              <a:rPr lang="de-DE" sz="2400" dirty="0">
                <a:latin typeface="HamburgSans" panose="020B0503040000020003" pitchFamily="34" charset="0"/>
              </a:rPr>
              <a:t> – Schulwegsicherung im Bereich der Wendeanlage</a:t>
            </a:r>
          </a:p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 err="1">
                <a:latin typeface="HamburgSans" panose="020B0503040000020003" pitchFamily="34" charset="0"/>
              </a:rPr>
              <a:t>Hellbrookkamp</a:t>
            </a:r>
            <a:r>
              <a:rPr lang="de-DE" sz="2400" dirty="0">
                <a:latin typeface="HamburgSans" panose="020B0503040000020003" pitchFamily="34" charset="0"/>
              </a:rPr>
              <a:t>, Heinrich-Helbing-Straße – Umbau zur Förderung des Radverkehrs und Verbesserung der Schulanmarschwegs</a:t>
            </a:r>
          </a:p>
          <a:p>
            <a:pPr marL="342900" lvl="0" indent="-342900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de-DE" sz="2400" dirty="0" err="1">
                <a:latin typeface="HamburgSans" panose="020B0503040000020003" pitchFamily="34" charset="0"/>
              </a:rPr>
              <a:t>Fabriciusstraße</a:t>
            </a:r>
            <a:r>
              <a:rPr lang="de-DE" sz="2400" dirty="0">
                <a:latin typeface="HamburgSans" panose="020B0503040000020003" pitchFamily="34" charset="0"/>
              </a:rPr>
              <a:t> Mitte – Umbau zur Förderung des Radverkehrs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A75E29-6B7D-41DA-B640-F8114AB7C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9BDD3C9-5078-469A-85CF-835AE26E3E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94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F73AE-1A7D-4B0E-A6D9-77DD04C6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372179"/>
            <a:ext cx="11372647" cy="480196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Was passiert im Stadtteil?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42E396-AC96-46AA-9F42-75A25953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219170"/>
            <a:r>
              <a:rPr lang="de-DE" dirty="0">
                <a:solidFill>
                  <a:srgbClr val="003063"/>
                </a:solidFill>
                <a:latin typeface="HamburgSans" panose="020B0503040000020003" pitchFamily="34" charset="0"/>
              </a:rPr>
              <a:t>155. Stadtteilkonferenz Bramfeld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3F738A-86DA-4677-B3A2-BE3F4B5C1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4390369"/>
          </a:xfrm>
        </p:spPr>
        <p:txBody>
          <a:bodyPr/>
          <a:lstStyle/>
          <a:p>
            <a:r>
              <a:rPr lang="de-DE" dirty="0">
                <a:latin typeface="HamburgSans" panose="020B0503040000020003" pitchFamily="34" charset="0"/>
              </a:rPr>
              <a:t>Weitere Projekte:</a:t>
            </a:r>
          </a:p>
          <a:p>
            <a:endParaRPr lang="de-DE" dirty="0">
              <a:latin typeface="HamburgSans" panose="020B0503040000020003" pitchFamily="34" charset="0"/>
            </a:endParaRPr>
          </a:p>
          <a:p>
            <a:endParaRPr lang="de-DE" dirty="0">
              <a:latin typeface="HamburgSans" panose="020B0503040000020003" pitchFamily="34" charset="0"/>
            </a:endParaRPr>
          </a:p>
          <a:p>
            <a:endParaRPr lang="de-DE" dirty="0">
              <a:latin typeface="HamburgSans" panose="020B0503040000020003" pitchFamily="34" charset="0"/>
            </a:endParaRPr>
          </a:p>
          <a:p>
            <a:endParaRPr lang="de-DE" dirty="0">
              <a:latin typeface="HamburgSans" panose="020B0503040000020003" pitchFamily="34" charset="0"/>
            </a:endParaRPr>
          </a:p>
          <a:p>
            <a:endParaRPr lang="de-DE" dirty="0">
              <a:latin typeface="HamburgSans" panose="020B0503040000020003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de-DE" dirty="0" err="1">
                <a:latin typeface="HamburgSans" panose="020B0503040000020003" pitchFamily="34" charset="0"/>
              </a:rPr>
              <a:t>HdJ</a:t>
            </a:r>
            <a:r>
              <a:rPr lang="de-DE" dirty="0">
                <a:latin typeface="HamburgSans" panose="020B0503040000020003" pitchFamily="34" charset="0"/>
              </a:rPr>
              <a:t> Bramfeld - 2024 ist Start für die Sanierung geplant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de-DE" dirty="0">
                <a:latin typeface="HamburgSans" panose="020B0503040000020003" pitchFamily="34" charset="0"/>
              </a:rPr>
              <a:t>Bauprojekt SAGA am </a:t>
            </a:r>
            <a:r>
              <a:rPr lang="de-DE" dirty="0" err="1">
                <a:latin typeface="HamburgSans" panose="020B0503040000020003" pitchFamily="34" charset="0"/>
              </a:rPr>
              <a:t>Jahnkeweg</a:t>
            </a:r>
            <a:r>
              <a:rPr lang="de-DE" dirty="0">
                <a:latin typeface="HamburgSans" panose="020B0503040000020003" pitchFamily="34" charset="0"/>
              </a:rPr>
              <a:t>, Sperrung Heukoppel ab Herbst geplant, Belastung </a:t>
            </a:r>
            <a:r>
              <a:rPr lang="de-DE" dirty="0" err="1">
                <a:latin typeface="HamburgSans" panose="020B0503040000020003" pitchFamily="34" charset="0"/>
              </a:rPr>
              <a:t>Mispelstieg</a:t>
            </a:r>
            <a:r>
              <a:rPr lang="de-DE" dirty="0">
                <a:latin typeface="HamburgSans" panose="020B0503040000020003" pitchFamily="34" charset="0"/>
              </a:rPr>
              <a:t>, Rückfragen zu Straßenverkehrsanordnung ans PK36, Herr Lengnick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D5D478-DFD4-4A89-8568-0BDAE19BA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13A1C71-7282-4AA4-97F6-450D80EE10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A6B66D-5AC5-43A5-AD9C-40805F22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8"/>
          <a:stretch/>
        </p:blipFill>
        <p:spPr>
          <a:xfrm>
            <a:off x="478365" y="2047209"/>
            <a:ext cx="4425049" cy="194297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1F9CD8A-D36C-44B7-B850-310047914311}"/>
              </a:ext>
            </a:extLst>
          </p:cNvPr>
          <p:cNvSpPr txBox="1"/>
          <p:nvPr/>
        </p:nvSpPr>
        <p:spPr>
          <a:xfrm>
            <a:off x="5467548" y="1923069"/>
            <a:ext cx="5495828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de-DE" sz="1600" b="1" dirty="0">
                <a:solidFill>
                  <a:schemeClr val="accent1"/>
                </a:solidFill>
                <a:latin typeface="HamburgSans" panose="020B0503040000020003" pitchFamily="34" charset="0"/>
              </a:rPr>
              <a:t>Eröffnung neues Mutter/Vater- Kind- Haus des Abendroth-Haus im Oktober 2024 (Im Soll 50) </a:t>
            </a:r>
          </a:p>
          <a:p>
            <a:pPr marL="270000" indent="-270000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de-DE" sz="1600" b="1" dirty="0">
                <a:solidFill>
                  <a:schemeClr val="accent1"/>
                </a:solidFill>
                <a:latin typeface="HamburgSans" panose="020B0503040000020003" pitchFamily="34" charset="0"/>
              </a:rPr>
              <a:t>Rund um die Uhr betreutes Wohnen (11 Appartements)</a:t>
            </a:r>
          </a:p>
          <a:p>
            <a:pPr marL="270000" indent="-270000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de-DE" sz="1600" b="1" dirty="0">
                <a:solidFill>
                  <a:schemeClr val="accent1"/>
                </a:solidFill>
                <a:latin typeface="HamburgSans" panose="020B0503040000020003" pitchFamily="34" charset="0"/>
              </a:rPr>
              <a:t>Melanie Zastrow, Maimoorweg 8, 22179 Hamburg Tel. 040 640 772 18, zastrow@abendroth-haus.de, www.abendroth-haus.de</a:t>
            </a:r>
          </a:p>
        </p:txBody>
      </p:sp>
    </p:spTree>
    <p:extLst>
      <p:ext uri="{BB962C8B-B14F-4D97-AF65-F5344CB8AC3E}">
        <p14:creationId xmlns:p14="http://schemas.microsoft.com/office/powerpoint/2010/main" val="1176693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mium_Vorlage_16_9_scr15">
  <a:themeElements>
    <a:clrScheme name="Hamburg Marketing New">
      <a:dk1>
        <a:sysClr val="windowText" lastClr="000000"/>
      </a:dk1>
      <a:lt1>
        <a:sysClr val="window" lastClr="FFFFFF"/>
      </a:lt1>
      <a:dk2>
        <a:srgbClr val="40648A"/>
      </a:dk2>
      <a:lt2>
        <a:srgbClr val="E3E3E3"/>
      </a:lt2>
      <a:accent1>
        <a:srgbClr val="003063"/>
      </a:accent1>
      <a:accent2>
        <a:srgbClr val="BFD6E9"/>
      </a:accent2>
      <a:accent3>
        <a:srgbClr val="005CA9"/>
      </a:accent3>
      <a:accent4>
        <a:srgbClr val="4B4B4B"/>
      </a:accent4>
      <a:accent5>
        <a:srgbClr val="818181"/>
      </a:accent5>
      <a:accent6>
        <a:srgbClr val="B9B9B9"/>
      </a:accent6>
      <a:hlink>
        <a:srgbClr val="003063"/>
      </a:hlink>
      <a:folHlink>
        <a:srgbClr val="E10019"/>
      </a:folHlink>
    </a:clrScheme>
    <a:fontScheme name="Umzugsauk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70000" indent="-270000" algn="ctr">
          <a:spcBef>
            <a:spcPts val="400"/>
          </a:spcBef>
          <a:buClr>
            <a:schemeClr val="bg1"/>
          </a:buClr>
          <a:buSzPct val="150000"/>
          <a:buFont typeface="Arial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70000" indent="-270000">
          <a:spcBef>
            <a:spcPts val="400"/>
          </a:spcBef>
          <a:buClr>
            <a:schemeClr val="accent1"/>
          </a:buClr>
          <a:buSzPct val="150000"/>
          <a:buFont typeface="Arial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7F97CB"/>
    </a:custClr>
    <a:custClr>
      <a:srgbClr val="BFCBD8"/>
    </a:custClr>
    <a:custClr>
      <a:srgbClr val="4085BF"/>
    </a:custClr>
    <a:custClr>
      <a:srgbClr val="7FADD4"/>
    </a:custClr>
    <a:custClr>
      <a:srgbClr val="E10019"/>
    </a:custClr>
  </a:custClrLst>
  <a:extLst>
    <a:ext uri="{05A4C25C-085E-4340-85A3-A5531E510DB2}">
      <thm15:themeFamily xmlns:thm15="http://schemas.microsoft.com/office/thememl/2012/main" name="Premium_Vorlage_16_9_scr15.potx" id="{A384EC6D-AEB6-43A7-8B01-FDB3E1358F58}" vid="{E96B824F-5B7D-49CF-AFD4-C11AD8FDE4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Breitbild</PresentationFormat>
  <Paragraphs>215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HamburgSans</vt:lpstr>
      <vt:lpstr>Times New Roman</vt:lpstr>
      <vt:lpstr>Premium_Vorlage_16_9_scr15</vt:lpstr>
      <vt:lpstr>think-cell Folie</vt:lpstr>
      <vt:lpstr>PowerPoint-Präsentation</vt:lpstr>
      <vt:lpstr>Über Mich</vt:lpstr>
      <vt:lpstr>Funktion und Aufgaben des Regionalbeauftragten </vt:lpstr>
      <vt:lpstr>Der Regionalausschuss</vt:lpstr>
      <vt:lpstr>Stadtteil Bramfeld</vt:lpstr>
      <vt:lpstr>Stadtteil Bramfeld</vt:lpstr>
      <vt:lpstr>Was passiert im Stadtteil?</vt:lpstr>
      <vt:lpstr>Was passiert im Stadtteil?</vt:lpstr>
      <vt:lpstr>Was passiert im Stadtteil?</vt:lpstr>
      <vt:lpstr>U5 - Hochbahn U5 Projekt GmbH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Nico (Wandsbek)</dc:creator>
  <cp:lastModifiedBy>Fischer, Nico (Wandsbek)</cp:lastModifiedBy>
  <cp:revision>62</cp:revision>
  <dcterms:created xsi:type="dcterms:W3CDTF">2024-09-02T13:54:20Z</dcterms:created>
  <dcterms:modified xsi:type="dcterms:W3CDTF">2024-09-04T07:25:36Z</dcterms:modified>
</cp:coreProperties>
</file>